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</p:sldMasterIdLst>
  <p:notesMasterIdLst>
    <p:notesMasterId r:id="rId49"/>
  </p:notesMasterIdLst>
  <p:sldIdLst>
    <p:sldId id="256" r:id="rId4"/>
    <p:sldId id="296" r:id="rId5"/>
    <p:sldId id="257" r:id="rId6"/>
    <p:sldId id="258" r:id="rId7"/>
    <p:sldId id="259" r:id="rId8"/>
    <p:sldId id="260" r:id="rId9"/>
    <p:sldId id="261" r:id="rId10"/>
    <p:sldId id="262" r:id="rId11"/>
    <p:sldId id="298" r:id="rId12"/>
    <p:sldId id="264" r:id="rId13"/>
    <p:sldId id="265" r:id="rId14"/>
    <p:sldId id="268" r:id="rId15"/>
    <p:sldId id="269" r:id="rId16"/>
    <p:sldId id="267" r:id="rId17"/>
    <p:sldId id="270" r:id="rId18"/>
    <p:sldId id="277" r:id="rId19"/>
    <p:sldId id="278" r:id="rId20"/>
    <p:sldId id="271" r:id="rId21"/>
    <p:sldId id="297" r:id="rId22"/>
    <p:sldId id="272" r:id="rId23"/>
    <p:sldId id="273" r:id="rId24"/>
    <p:sldId id="274" r:id="rId25"/>
    <p:sldId id="275" r:id="rId26"/>
    <p:sldId id="276" r:id="rId27"/>
    <p:sldId id="279" r:id="rId28"/>
    <p:sldId id="299" r:id="rId29"/>
    <p:sldId id="302" r:id="rId30"/>
    <p:sldId id="308" r:id="rId31"/>
    <p:sldId id="309" r:id="rId32"/>
    <p:sldId id="310" r:id="rId33"/>
    <p:sldId id="280" r:id="rId34"/>
    <p:sldId id="312" r:id="rId35"/>
    <p:sldId id="301" r:id="rId36"/>
    <p:sldId id="300" r:id="rId37"/>
    <p:sldId id="281" r:id="rId38"/>
    <p:sldId id="282" r:id="rId39"/>
    <p:sldId id="283" r:id="rId40"/>
    <p:sldId id="304" r:id="rId41"/>
    <p:sldId id="286" r:id="rId42"/>
    <p:sldId id="305" r:id="rId43"/>
    <p:sldId id="306" r:id="rId44"/>
    <p:sldId id="307" r:id="rId45"/>
    <p:sldId id="291" r:id="rId46"/>
    <p:sldId id="311" r:id="rId47"/>
    <p:sldId id="29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F6E71-3EBF-4647-AB8F-C8D4D964EB68}" type="datetimeFigureOut">
              <a:rPr lang="en-GB" smtClean="0"/>
              <a:pPr/>
              <a:t>03/12/2012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8936E-3D8F-47C6-A314-0A76B92D8A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6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8936E-3D8F-47C6-A314-0A76B92D8AA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6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39A3E-DCB0-4BA5-BC6F-AFCBEBB8A85F}" type="slidenum">
              <a:rPr lang="en-GB"/>
              <a:pPr/>
              <a:t>2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8936E-3D8F-47C6-A314-0A76B92D8AA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1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015A-D5AF-4962-8B5D-2436600003C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F40A-1394-4795-A311-9E9819AA0F6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92B4-E492-4F59-B9D4-F08E33085E2C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91FA-2920-4BF0-82AC-87BDDD620503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7881-528C-4048-8482-1C3137646DEA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E81474-AB52-49BE-A378-48B038276D92}" type="datetime1">
              <a:rPr lang="en-US" smtClean="0"/>
              <a:t>12/3/2012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Birmingham Seminar 06/12/12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ADE7F5-1857-40DE-8EB0-58691780DF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D7A6-6C48-4BE6-9591-99439D42F3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AD4D-8C1C-4066-9C83-9D6F71B0958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2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1D07-F67E-403C-BAC5-64DB625EDA7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1FC1-68E8-4A9C-A787-17FB588D57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2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05FF-1933-43C7-A6FF-95B53AB548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1697-E117-4609-9769-CFD5AFF2496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8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2ECE-BA27-4BE3-8456-776282C93BB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51E9-0E44-46D5-B849-3560E11EF1E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70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39F0-FC73-4BFC-A21D-E1403B7604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76C4-512D-4EF0-A97E-BADD8DDA209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00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AE17-C6BB-4900-BCC1-9B0E3DF7F80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B32D-9C3B-40F5-B2BC-CEC7ED94C69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31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F585-8001-48C5-A4F4-2B64BF3D5A2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0C9E-D470-4BB9-9563-E5ABD3BAEA9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6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B1CD-6DB1-48AB-AC0C-0D4A44153570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A8BD-8529-49C7-A1E8-CE8AFA41C67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26A3-510C-49BE-9323-A433F267E2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5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081C-B9AB-4E0F-9EFC-D81F9F76870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E27F-1D35-49EA-B033-6615C7CA114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480C-6EEF-4798-8D1E-4139703C0AD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20AB-546F-4017-BE9C-0A23AD2ECFF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6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2F4-B9FA-491D-9BF3-980304E892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CB97-C3A1-4813-97BC-727FBBF75E6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48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D7A6-6C48-4BE6-9591-99439D42F3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AD4D-8C1C-4066-9C83-9D6F71B0958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38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1D07-F67E-403C-BAC5-64DB625EDA7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1FC1-68E8-4A9C-A787-17FB588D57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0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05FF-1933-43C7-A6FF-95B53AB548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1697-E117-4609-9769-CFD5AFF2496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58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2ECE-BA27-4BE3-8456-776282C93BB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51E9-0E44-46D5-B849-3560E11EF1E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68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39F0-FC73-4BFC-A21D-E1403B7604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76C4-512D-4EF0-A97E-BADD8DDA209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13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AE17-C6BB-4900-BCC1-9B0E3DF7F80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B32D-9C3B-40F5-B2BC-CEC7ED94C69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5B4-C7F3-4BA1-B1B3-985A3AFF9654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F585-8001-48C5-A4F4-2B64BF3D5A2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0C9E-D470-4BB9-9563-E5ABD3BAEA9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37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A8BD-8529-49C7-A1E8-CE8AFA41C67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26A3-510C-49BE-9323-A433F267E2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67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081C-B9AB-4E0F-9EFC-D81F9F76870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E27F-1D35-49EA-B033-6615C7CA114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8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480C-6EEF-4798-8D1E-4139703C0AD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20AB-546F-4017-BE9C-0A23AD2ECFF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69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2F4-B9FA-491D-9BF3-980304E892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CB97-C3A1-4813-97BC-727FBBF75E6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8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E-17A4-4CF1-B615-D2F6838BE879}" type="datetime1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A048-2E04-4E7A-86F8-D47E0AB880AE}" type="datetime1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886-E5C8-491B-9B53-E571B3C6AB10}" type="datetime1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0BAA-CA11-4C60-AB36-439165207C84}" type="datetime1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4A9D-2A7F-4288-8F4D-FEED1A1F63D9}" type="datetime1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85E9-0F40-491E-858A-4BCCEDB290D8}" type="datetime1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AE210-F00A-40E6-82BD-15E2C1F30E8D}" type="datetime1">
              <a:rPr lang="en-US" smtClean="0"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2889802" cy="11170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A1C18-87BA-4528-A2E8-43A6AD3396A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A9ECA-CB91-4B3D-99B0-47690B9DB9B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0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A1C18-87BA-4528-A2E8-43A6AD3396A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A9ECA-CB91-4B3D-99B0-47690B9DB9B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.doc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3600" b="1" dirty="0"/>
              <a:t>Computer Modelling of Materials for Optical and Energy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7772400" cy="2209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Robert A Jackson</a:t>
            </a:r>
          </a:p>
          <a:p>
            <a:r>
              <a:rPr lang="en-GB" dirty="0">
                <a:solidFill>
                  <a:schemeClr val="tx1"/>
                </a:solidFill>
              </a:rPr>
              <a:t>Lennard-Jones Laboratories,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School </a:t>
            </a:r>
            <a:r>
              <a:rPr lang="en-GB" dirty="0">
                <a:solidFill>
                  <a:schemeClr val="tx1"/>
                </a:solidFill>
              </a:rPr>
              <a:t>of Physical </a:t>
            </a:r>
            <a:r>
              <a:rPr lang="en-GB" dirty="0" smtClean="0">
                <a:solidFill>
                  <a:schemeClr val="tx1"/>
                </a:solidFill>
              </a:rPr>
              <a:t>&amp; </a:t>
            </a:r>
            <a:r>
              <a:rPr lang="en-GB" dirty="0">
                <a:solidFill>
                  <a:schemeClr val="tx1"/>
                </a:solidFill>
              </a:rPr>
              <a:t>Geographical Sciences, Keele University, </a:t>
            </a:r>
            <a:r>
              <a:rPr lang="en-GB" dirty="0" smtClean="0">
                <a:solidFill>
                  <a:schemeClr val="tx1"/>
                </a:solidFill>
              </a:rPr>
              <a:t>Keele</a:t>
            </a:r>
            <a:r>
              <a:rPr lang="en-GB" dirty="0">
                <a:solidFill>
                  <a:schemeClr val="tx1"/>
                </a:solidFill>
              </a:rPr>
              <a:t>, Staffs ST5 5BG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1629" y="304800"/>
            <a:ext cx="30374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http://www.robajackson.com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39326" y="882134"/>
            <a:ext cx="25735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r.a.jackson@keele.ac.uk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33655"/>
            <a:ext cx="85618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University of Birmingham Solid State Chemistry Research Unit Seminar: 6 December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3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724400" y="228600"/>
            <a:ext cx="426720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UO</a:t>
            </a:r>
            <a:r>
              <a:rPr lang="en-GB" sz="3200" b="1" baseline="-25000" dirty="0" smtClean="0"/>
              <a:t>2</a:t>
            </a:r>
            <a:r>
              <a:rPr lang="en-GB" sz="3200" b="1" dirty="0" smtClean="0"/>
              <a:t> Experimental Data</a:t>
            </a:r>
            <a:endParaRPr lang="en-GB" sz="32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1000" y="5793817"/>
            <a:ext cx="4419600" cy="447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900" dirty="0">
                <a:cs typeface="+mn-cs"/>
              </a:rPr>
              <a:t>S. A. Barrett, A. J. Jacobson, B. C. </a:t>
            </a:r>
            <a:r>
              <a:rPr lang="en-GB" sz="900" dirty="0" err="1">
                <a:cs typeface="+mn-cs"/>
              </a:rPr>
              <a:t>Tofield</a:t>
            </a:r>
            <a:r>
              <a:rPr lang="en-GB" sz="900" dirty="0">
                <a:cs typeface="+mn-cs"/>
              </a:rPr>
              <a:t>, </a:t>
            </a:r>
            <a:r>
              <a:rPr lang="en-GB" sz="900" b="1" dirty="0">
                <a:cs typeface="+mn-cs"/>
              </a:rPr>
              <a:t>B. E. F. Fender</a:t>
            </a:r>
            <a:r>
              <a:rPr lang="en-GB" sz="900" dirty="0">
                <a:cs typeface="+mn-cs"/>
              </a:rPr>
              <a:t>, The Preparation and Structure of Barium Uranium Oxide BaUO</a:t>
            </a:r>
            <a:r>
              <a:rPr lang="en-GB" sz="900" baseline="-25000" dirty="0">
                <a:cs typeface="+mn-cs"/>
              </a:rPr>
              <a:t>3+x</a:t>
            </a:r>
            <a:r>
              <a:rPr lang="en-GB" sz="900" dirty="0">
                <a:cs typeface="+mn-cs"/>
              </a:rPr>
              <a:t>, </a:t>
            </a:r>
            <a:r>
              <a:rPr lang="en-GB" sz="900" dirty="0" err="1" smtClean="0">
                <a:cs typeface="+mn-cs"/>
              </a:rPr>
              <a:t>Acta</a:t>
            </a:r>
            <a:r>
              <a:rPr lang="en-GB" sz="900" dirty="0"/>
              <a:t> </a:t>
            </a:r>
            <a:r>
              <a:rPr lang="en-GB" sz="900" dirty="0" err="1" smtClean="0">
                <a:cs typeface="+mn-cs"/>
              </a:rPr>
              <a:t>Cryst</a:t>
            </a:r>
            <a:r>
              <a:rPr lang="en-GB" sz="900" dirty="0">
                <a:cs typeface="+mn-cs"/>
              </a:rPr>
              <a:t>. </a:t>
            </a:r>
            <a:r>
              <a:rPr lang="en-GB" sz="900" b="1" dirty="0">
                <a:cs typeface="+mn-cs"/>
              </a:rPr>
              <a:t>38 </a:t>
            </a:r>
            <a:r>
              <a:rPr lang="en-GB" sz="900" dirty="0">
                <a:cs typeface="+mn-cs"/>
              </a:rPr>
              <a:t>(Nov) (1982) 2775–2781.</a:t>
            </a:r>
            <a:endParaRPr lang="en-US" sz="900" dirty="0">
              <a:latin typeface="+mn-lt"/>
              <a:cs typeface="+mn-cs"/>
            </a:endParaRPr>
          </a:p>
        </p:txBody>
      </p:sp>
      <p:pic>
        <p:nvPicPr>
          <p:cNvPr id="19461" name="Picture 10" descr="unitce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38931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4" y="5179132"/>
            <a:ext cx="3822700" cy="1116013"/>
          </a:xfrm>
          <a:prstGeom prst="rect">
            <a:avLst/>
          </a:prstGeom>
          <a:noFill/>
          <a:ln w="12700">
            <a:solidFill>
              <a:srgbClr val="00747B"/>
            </a:solidFill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94828"/>
              </p:ext>
            </p:extLst>
          </p:nvPr>
        </p:nvGraphicFramePr>
        <p:xfrm>
          <a:off x="3771901" y="984250"/>
          <a:ext cx="5219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752"/>
                <a:gridCol w="1132316"/>
                <a:gridCol w="1132316"/>
                <a:gridCol w="113231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Elastic Constants / </a:t>
                      </a:r>
                      <a:r>
                        <a:rPr lang="en-GB" dirty="0" err="1" smtClean="0"/>
                        <a:t>GPa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Dolling 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n-GB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[1]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401 ± 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108 ± 20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67 ± 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Wachtman 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n-GB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[2]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396 ± 1.8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121 ± 1.9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64.1 ± 0.17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Fritz [3]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389.3 ± 1.7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118.7 ± 1.7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59.7 ± 0.3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23290"/>
              </p:ext>
            </p:extLst>
          </p:nvPr>
        </p:nvGraphicFramePr>
        <p:xfrm>
          <a:off x="3860800" y="2971800"/>
          <a:ext cx="45974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90"/>
                <a:gridCol w="1418105"/>
                <a:gridCol w="141810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Dielectric Constants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Static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High Frequency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Dolling 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n-GB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[1]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91000" y="4806864"/>
            <a:ext cx="4419600" cy="93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180000" algn="l"/>
              </a:tabLst>
              <a:defRPr/>
            </a:pPr>
            <a:r>
              <a:rPr lang="en-GB" sz="900" dirty="0">
                <a:latin typeface="+mn-lt"/>
                <a:cs typeface="+mn-cs"/>
              </a:rPr>
              <a:t>[1] 	</a:t>
            </a:r>
            <a:r>
              <a:rPr lang="en-GB" sz="900" dirty="0">
                <a:cs typeface="+mn-cs"/>
              </a:rPr>
              <a:t>G. Dolling, R. A. </a:t>
            </a:r>
            <a:r>
              <a:rPr lang="en-GB" sz="900" dirty="0" err="1">
                <a:cs typeface="+mn-cs"/>
              </a:rPr>
              <a:t>Cowley</a:t>
            </a:r>
            <a:r>
              <a:rPr lang="en-GB" sz="900" dirty="0">
                <a:cs typeface="+mn-cs"/>
              </a:rPr>
              <a:t>, A. </a:t>
            </a:r>
            <a:r>
              <a:rPr lang="en-GB" sz="900" dirty="0" smtClean="0">
                <a:cs typeface="+mn-cs"/>
              </a:rPr>
              <a:t>D. B. Woods</a:t>
            </a:r>
            <a:r>
              <a:rPr lang="en-GB" sz="900" dirty="0">
                <a:cs typeface="+mn-cs"/>
              </a:rPr>
              <a:t>, Crystal Dynamics of Uranium Dioxide, </a:t>
            </a: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cs typeface="+mn-cs"/>
              </a:rPr>
              <a:t>	</a:t>
            </a:r>
            <a:r>
              <a:rPr lang="en-GB" sz="900" dirty="0" err="1">
                <a:cs typeface="+mn-cs"/>
              </a:rPr>
              <a:t>Canad</a:t>
            </a:r>
            <a:r>
              <a:rPr lang="en-GB" sz="900" dirty="0">
                <a:cs typeface="+mn-cs"/>
              </a:rPr>
              <a:t>. J. Phys. 43 (8) (1965) 1397–1413.</a:t>
            </a:r>
            <a:endParaRPr lang="en-GB" sz="900" dirty="0">
              <a:latin typeface="+mn-lt"/>
              <a:cs typeface="+mn-cs"/>
            </a:endParaRP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latin typeface="+mn-lt"/>
                <a:cs typeface="+mn-cs"/>
              </a:rPr>
              <a:t>[2] 	</a:t>
            </a:r>
            <a:r>
              <a:rPr lang="en-GB" sz="900" dirty="0">
                <a:cs typeface="+mn-cs"/>
              </a:rPr>
              <a:t>J. B. Wachtman, M. L. Wheat, H. J. Anderson, J. L. Bates, Elastic Constants of Single 	Crystal UO</a:t>
            </a:r>
            <a:r>
              <a:rPr lang="en-GB" sz="900" baseline="-25000" dirty="0">
                <a:cs typeface="+mn-cs"/>
              </a:rPr>
              <a:t>2</a:t>
            </a:r>
            <a:r>
              <a:rPr lang="en-GB" sz="900" dirty="0">
                <a:cs typeface="+mn-cs"/>
              </a:rPr>
              <a:t> at 25°C, J. </a:t>
            </a:r>
            <a:r>
              <a:rPr lang="en-GB" sz="900" dirty="0" err="1">
                <a:cs typeface="+mn-cs"/>
              </a:rPr>
              <a:t>Nucl</a:t>
            </a:r>
            <a:r>
              <a:rPr lang="en-GB" sz="900" dirty="0">
                <a:cs typeface="+mn-cs"/>
              </a:rPr>
              <a:t>. Mater. 16 (1) (1965) 39–41.</a:t>
            </a:r>
            <a:endParaRPr lang="en-GB" sz="900" dirty="0">
              <a:latin typeface="+mn-lt"/>
              <a:cs typeface="+mn-cs"/>
            </a:endParaRP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latin typeface="+mn-lt"/>
                <a:cs typeface="+mn-cs"/>
              </a:rPr>
              <a:t>[3] 	</a:t>
            </a:r>
            <a:r>
              <a:rPr lang="en-GB" sz="900" dirty="0">
                <a:cs typeface="+mn-cs"/>
              </a:rPr>
              <a:t>I. J. Fritz, Elastic Properties of UO</a:t>
            </a:r>
            <a:r>
              <a:rPr lang="en-GB" sz="900" baseline="-25000" dirty="0">
                <a:cs typeface="+mn-cs"/>
              </a:rPr>
              <a:t>2</a:t>
            </a:r>
            <a:r>
              <a:rPr lang="en-GB" sz="900" dirty="0">
                <a:cs typeface="+mn-cs"/>
              </a:rPr>
              <a:t> at High-Pressure, </a:t>
            </a: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cs typeface="+mn-cs"/>
              </a:rPr>
              <a:t>	J. Appl. Phys. 47 (10) (1976) 4353–4358.</a:t>
            </a:r>
            <a:endParaRPr lang="en-GB" sz="900" dirty="0">
              <a:latin typeface="+mn-lt"/>
              <a:cs typeface="+mn-cs"/>
            </a:endParaRPr>
          </a:p>
          <a:p>
            <a:pPr marL="342900" indent="-342900">
              <a:buClr>
                <a:schemeClr val="tx1"/>
              </a:buClr>
              <a:buSzPct val="78000"/>
              <a:buFont typeface="CommonBullets" pitchFamily="34" charset="2"/>
              <a:buNone/>
              <a:defRPr/>
            </a:pPr>
            <a:endParaRPr lang="en-US" sz="900" dirty="0"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8655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810000" y="153988"/>
            <a:ext cx="5207000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How good is the final fit?</a:t>
            </a:r>
          </a:p>
          <a:p>
            <a:pPr algn="ctr"/>
            <a:r>
              <a:rPr lang="en-GB" sz="3200" b="1" dirty="0" smtClean="0"/>
              <a:t>(More details in paper)</a:t>
            </a:r>
            <a:endParaRPr lang="en-GB" sz="3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1651000"/>
          <a:ext cx="8845550" cy="359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977900"/>
                <a:gridCol w="1200150"/>
                <a:gridCol w="666750"/>
                <a:gridCol w="2178050"/>
                <a:gridCol w="844550"/>
                <a:gridCol w="711200"/>
                <a:gridCol w="66675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Parameter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Calc.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Obs.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%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Parameter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Calc.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Obs.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%</a:t>
                      </a:r>
                      <a:endParaRPr lang="en-GB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EF4338"/>
                          </a:solidFill>
                        </a:rPr>
                        <a:t>Lattice Constant [Å]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5.4682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5.4682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0.0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391.4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rgbClr val="EF4338"/>
                          </a:solidFill>
                          <a:latin typeface="+mn-lt"/>
                          <a:ea typeface="+mn-ea"/>
                          <a:cs typeface="+mn-cs"/>
                        </a:rPr>
                        <a:t>389.3</a:t>
                      </a:r>
                      <a:endParaRPr kumimoji="0" lang="en-GB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EF4338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0.5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4+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U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4+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Separation 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Å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3.8666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3.8666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116.7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118.7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-1.7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4+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O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Separation 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Å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2.3678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2.3678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58.1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59.7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-2.7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O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Separation 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Å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2.7341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2.7341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Bulk Modulus 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208.3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204.0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Static Dielectric Constant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24.8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24.0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3.3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High Frequency Dielectric Constant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5.0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5.3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-5.7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Birmingham Seminar 06/12/12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5562600"/>
            <a:ext cx="754636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Note that it is unusual to have this amount of data to fit to!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Defects in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interesting properties are due to the presence of defects!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4" descr="Amethyst-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971800"/>
            <a:ext cx="3810000" cy="25479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24400" y="2667000"/>
            <a:ext cx="3670300" cy="31178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picture shows a sample of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amethyst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is quartz, SiO</a:t>
            </a:r>
            <a:r>
              <a:rPr kumimoji="0" lang="en-GB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doped with Fe</a:t>
            </a:r>
            <a:r>
              <a:rPr kumimoji="0" lang="en-GB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ions from Fe</a:t>
            </a:r>
            <a:r>
              <a:rPr kumimoji="0" lang="en-GB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value of the quartz is drastically increased by the presence of a very small number of Fe</a:t>
            </a:r>
            <a:r>
              <a:rPr kumimoji="0" lang="en-GB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ions!</a:t>
            </a:r>
          </a:p>
        </p:txBody>
      </p:sp>
    </p:spTree>
    <p:extLst>
      <p:ext uri="{BB962C8B-B14F-4D97-AF65-F5344CB8AC3E}">
        <p14:creationId xmlns:p14="http://schemas.microsoft.com/office/powerpoint/2010/main" val="40514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Defect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mainly interested in: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Calculation of energies of formation of defects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Modelling ion migration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Modelling doping in crystals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Calculating substitution and solution energies 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Determining location of dopants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Determining dopant concentrations (new)</a:t>
            </a:r>
          </a:p>
          <a:p>
            <a:r>
              <a:rPr lang="en-GB" dirty="0" smtClean="0"/>
              <a:t>Point defect calculations generally use the </a:t>
            </a:r>
            <a:r>
              <a:rPr lang="en-GB" b="1" dirty="0" smtClean="0"/>
              <a:t>Mott-Littleton approximation</a:t>
            </a:r>
            <a:r>
              <a:rPr lang="en-GB" dirty="0"/>
              <a:t>: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3581400" y="304800"/>
            <a:ext cx="5227637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lnSpc>
                <a:spcPct val="125000"/>
              </a:lnSpc>
            </a:pPr>
            <a:r>
              <a:rPr lang="en-GB" sz="3200" b="1" dirty="0">
                <a:cs typeface="Arial" pitchFamily="34" charset="0"/>
              </a:rPr>
              <a:t>Mott-Littleton approximation</a:t>
            </a:r>
            <a:endParaRPr lang="en-GB" sz="2400" b="1" dirty="0">
              <a:cs typeface="Arial" pitchFamily="34" charset="0"/>
            </a:endParaRPr>
          </a:p>
        </p:txBody>
      </p:sp>
      <p:pic>
        <p:nvPicPr>
          <p:cNvPr id="45062" name="Picture 12" descr="MottLittleton copy.png"/>
          <p:cNvPicPr>
            <a:picLocks noChangeAspect="1"/>
          </p:cNvPicPr>
          <p:nvPr/>
        </p:nvPicPr>
        <p:blipFill>
          <a:blip r:embed="rId3" cstate="print"/>
          <a:srcRect l="18738" r="19450"/>
          <a:stretch>
            <a:fillRect/>
          </a:stretch>
        </p:blipFill>
        <p:spPr bwMode="auto">
          <a:xfrm>
            <a:off x="1828800" y="1066800"/>
            <a:ext cx="34290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5334000" y="1905000"/>
            <a:ext cx="3551238" cy="431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1"/>
              </a:buClr>
              <a:buSzPct val="78000"/>
            </a:pPr>
            <a:r>
              <a:rPr lang="en-GB" sz="2000" dirty="0">
                <a:cs typeface="Arial" pitchFamily="34" charset="0"/>
              </a:rPr>
              <a:t>	</a:t>
            </a:r>
            <a:r>
              <a:rPr lang="en-GB" sz="2000" u="sng" dirty="0">
                <a:cs typeface="Arial" pitchFamily="34" charset="0"/>
              </a:rPr>
              <a:t>Region I</a:t>
            </a:r>
          </a:p>
          <a:p>
            <a:pPr marL="342900" indent="-342900" algn="just">
              <a:buClr>
                <a:schemeClr val="tx1"/>
              </a:buClr>
              <a:buSzPct val="78000"/>
            </a:pPr>
            <a:r>
              <a:rPr lang="en-GB" sz="2000" dirty="0">
                <a:cs typeface="Arial" pitchFamily="34" charset="0"/>
              </a:rPr>
              <a:t>	Ions are strongly perturbed by the defect and are relaxed explicitly with respect to their Cartesian coordinates.</a:t>
            </a:r>
          </a:p>
          <a:p>
            <a:pPr marL="342900" indent="-342900">
              <a:buClr>
                <a:schemeClr val="tx1"/>
              </a:buClr>
              <a:buSzPct val="78000"/>
            </a:pPr>
            <a:endParaRPr lang="en-GB" sz="2000" u="sng" dirty="0">
              <a:cs typeface="Arial" pitchFamily="34" charset="0"/>
            </a:endParaRPr>
          </a:p>
          <a:p>
            <a:pPr marL="342900" indent="-342900">
              <a:buClr>
                <a:schemeClr val="tx1"/>
              </a:buClr>
              <a:buSzPct val="78000"/>
            </a:pPr>
            <a:r>
              <a:rPr lang="en-GB" sz="2000" dirty="0">
                <a:cs typeface="Arial" pitchFamily="34" charset="0"/>
              </a:rPr>
              <a:t>	</a:t>
            </a:r>
            <a:r>
              <a:rPr lang="en-GB" sz="2000" u="sng" dirty="0">
                <a:cs typeface="Arial" pitchFamily="34" charset="0"/>
              </a:rPr>
              <a:t>Region II</a:t>
            </a:r>
          </a:p>
          <a:p>
            <a:pPr marL="342900" indent="-342900" algn="just">
              <a:buClr>
                <a:schemeClr val="tx1"/>
              </a:buClr>
              <a:buSzPct val="78000"/>
            </a:pPr>
            <a:r>
              <a:rPr lang="en-GB" sz="2000" dirty="0">
                <a:cs typeface="Arial" pitchFamily="34" charset="0"/>
              </a:rPr>
              <a:t>	Ions are weakly perturbed and therefore their displacements, with the associated energy of relaxation, can be approximated.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71550" y="5445125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cs typeface="Arial" pitchFamily="34" charset="0"/>
              </a:rPr>
              <a:t>Region IIa</a:t>
            </a: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762000" y="37338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cs typeface="Arial" pitchFamily="34" charset="0"/>
              </a:rPr>
              <a:t>Defect</a:t>
            </a:r>
          </a:p>
        </p:txBody>
      </p:sp>
      <p:sp>
        <p:nvSpPr>
          <p:cNvPr id="45066" name="Right Arrow 13"/>
          <p:cNvSpPr>
            <a:spLocks noChangeArrowheads="1"/>
          </p:cNvSpPr>
          <p:nvPr/>
        </p:nvSpPr>
        <p:spPr bwMode="auto">
          <a:xfrm rot="10800000" flipV="1">
            <a:off x="1619249" y="3763962"/>
            <a:ext cx="1262063" cy="198437"/>
          </a:xfrm>
          <a:prstGeom prst="rightArrow">
            <a:avLst>
              <a:gd name="adj1" fmla="val 50000"/>
              <a:gd name="adj2" fmla="val 49908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71600" y="4038600"/>
            <a:ext cx="93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cs typeface="Arial" pitchFamily="34" charset="0"/>
              </a:rPr>
              <a:t>Region</a:t>
            </a:r>
            <a:r>
              <a:rPr lang="en-GB" sz="16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GB" sz="1600" dirty="0">
                <a:cs typeface="Arial" pitchFamily="34" charset="0"/>
              </a:rPr>
              <a:t>I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7209269" y="1240631"/>
            <a:ext cx="1565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/>
              <a:t>© Mark </a:t>
            </a:r>
            <a:r>
              <a:rPr lang="en-GB" b="1" dirty="0" smtClean="0"/>
              <a:t>Read</a:t>
            </a:r>
            <a:endParaRPr lang="en-GB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mtClean="0"/>
              <a:t>Birmingham Seminar 06/12/12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2" grpId="0"/>
      <p:bldP spid="45065" grpId="0"/>
      <p:bldP spid="45066" grpId="0" animBg="1"/>
      <p:bldP spid="15" grpId="0"/>
      <p:bldP spid="450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Substitution and solution energies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Substitution energies</a:t>
            </a:r>
            <a:r>
              <a:rPr lang="en-GB" dirty="0" smtClean="0"/>
              <a:t> are the energies involved in substituting an ion into the material, but they do not take into account all the energetic terms involved in the solution process.</a:t>
            </a:r>
          </a:p>
          <a:p>
            <a:r>
              <a:rPr lang="en-GB" b="1" dirty="0"/>
              <a:t>S</a:t>
            </a:r>
            <a:r>
              <a:rPr lang="en-GB" b="1" dirty="0" smtClean="0"/>
              <a:t>olution energies </a:t>
            </a:r>
            <a:r>
              <a:rPr lang="en-GB" dirty="0" smtClean="0"/>
              <a:t>include all these terms, so they can be used to determine where the ion will substitute, and what form of </a:t>
            </a:r>
            <a:r>
              <a:rPr lang="en-GB" b="1" dirty="0" smtClean="0"/>
              <a:t>charge compensation</a:t>
            </a:r>
            <a:r>
              <a:rPr lang="en-GB" dirty="0" smtClean="0"/>
              <a:t> will occur (if it is needed).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Birmingham Seminar 06/12/12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en-GB" b="1" dirty="0" smtClean="0"/>
              <a:t>Application: nuclear clocks</a:t>
            </a:r>
            <a:endParaRPr lang="en-GB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GB" b="1" baseline="30000" dirty="0"/>
              <a:t>229</a:t>
            </a:r>
            <a:r>
              <a:rPr lang="en-GB" b="1" dirty="0"/>
              <a:t>Th</a:t>
            </a:r>
            <a:r>
              <a:rPr lang="en-GB" dirty="0"/>
              <a:t> is being investigated for use in ‘nuclear clocks’; its first nuclear excited state is (unusually) only ~ 8 eV above the ground state, and can be probed by VUV radiation.</a:t>
            </a:r>
          </a:p>
          <a:p>
            <a:pPr algn="just"/>
            <a:r>
              <a:rPr lang="en-GB" dirty="0"/>
              <a:t>Nuclear clocks promise up to </a:t>
            </a:r>
            <a:r>
              <a:rPr lang="en-GB" b="1" dirty="0"/>
              <a:t>6</a:t>
            </a:r>
            <a:r>
              <a:rPr lang="en-GB" dirty="0"/>
              <a:t> orders of magnitude improvement in precision over next generation atomic </a:t>
            </a:r>
            <a:r>
              <a:rPr lang="en-GB" dirty="0" smtClean="0"/>
              <a:t>clocks, as well as enhanced stability.</a:t>
            </a:r>
          </a:p>
          <a:p>
            <a:pPr algn="just"/>
            <a:r>
              <a:rPr lang="en-GB" dirty="0" smtClean="0"/>
              <a:t>Th has to be doped into a suitable crystal.</a:t>
            </a:r>
          </a:p>
          <a:p>
            <a:pPr>
              <a:buFontTx/>
              <a:buNone/>
            </a:pP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Birmingham Seminar 06/12/12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Candidate crystals for Th doping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LiCaAlF</a:t>
            </a:r>
            <a:r>
              <a:rPr lang="en-GB" baseline="-25000" dirty="0" smtClean="0"/>
              <a:t>6</a:t>
            </a:r>
            <a:r>
              <a:rPr lang="en-GB" dirty="0" smtClean="0"/>
              <a:t> and LiSrAlF</a:t>
            </a:r>
            <a:r>
              <a:rPr lang="en-GB" baseline="-25000" dirty="0" smtClean="0"/>
              <a:t>6</a:t>
            </a:r>
            <a:r>
              <a:rPr lang="en-GB" dirty="0" smtClean="0"/>
              <a:t> are being investigated, as is CaF</a:t>
            </a:r>
            <a:r>
              <a:rPr lang="en-GB" baseline="-25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is a collaboration with two groups, in UCLA and </a:t>
            </a:r>
            <a:r>
              <a:rPr lang="en-GB" b="1" dirty="0" smtClean="0"/>
              <a:t>Vienna</a:t>
            </a:r>
            <a:r>
              <a:rPr lang="en-GB" dirty="0" smtClean="0"/>
              <a:t>, where crystal growth is being carried out.</a:t>
            </a:r>
          </a:p>
          <a:p>
            <a:r>
              <a:rPr lang="en-GB" baseline="30000" dirty="0" smtClean="0"/>
              <a:t>229</a:t>
            </a:r>
            <a:r>
              <a:rPr lang="en-GB" dirty="0" smtClean="0"/>
              <a:t>Th costs $50k/mg, so the cheaper 232 isotope is being used initially!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study: modelling Th</a:t>
            </a:r>
            <a:r>
              <a:rPr lang="en-GB" baseline="30000" dirty="0" smtClean="0"/>
              <a:t>4+</a:t>
            </a:r>
            <a:r>
              <a:rPr lang="en-GB" dirty="0" smtClean="0"/>
              <a:t> in LiCaAlF</a:t>
            </a:r>
            <a:r>
              <a:rPr lang="en-GB" baseline="-25000" dirty="0" smtClean="0"/>
              <a:t>6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Aim</a:t>
            </a:r>
            <a:r>
              <a:rPr lang="en-GB" dirty="0" smtClean="0"/>
              <a:t>: to illustrate all the steps involved in a study of doping a material.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Derive and test a potential for LiCaAlF</a:t>
            </a:r>
            <a:r>
              <a:rPr lang="en-GB" baseline="-25000" dirty="0" smtClean="0"/>
              <a:t>6</a:t>
            </a:r>
            <a:r>
              <a:rPr lang="en-GB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Derive and test a potential for ThF</a:t>
            </a:r>
            <a:r>
              <a:rPr lang="en-GB" baseline="-25000" dirty="0" smtClean="0"/>
              <a:t>4</a:t>
            </a:r>
            <a:r>
              <a:rPr lang="en-GB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From defect calculations, determine preferred location of Th</a:t>
            </a:r>
            <a:r>
              <a:rPr lang="en-GB" baseline="30000" dirty="0" smtClean="0"/>
              <a:t>4+</a:t>
            </a:r>
            <a:r>
              <a:rPr lang="en-GB" dirty="0" smtClean="0"/>
              <a:t>, and the charge compensation involved.</a:t>
            </a:r>
            <a:endParaRPr lang="en-GB" sz="2600" dirty="0"/>
          </a:p>
          <a:p>
            <a:pPr marL="0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0" i="1" dirty="0">
                <a:solidFill>
                  <a:prstClr val="black"/>
                </a:solidFill>
                <a:ea typeface="+mn-ea"/>
                <a:cs typeface="+mn-cs"/>
              </a:rPr>
              <a:t>Journal of Physics: Condensed Matter </a:t>
            </a:r>
            <a:r>
              <a:rPr lang="en-GB" sz="2600" dirty="0">
                <a:solidFill>
                  <a:prstClr val="black"/>
                </a:solidFill>
                <a:ea typeface="+mn-ea"/>
                <a:cs typeface="+mn-cs"/>
              </a:rPr>
              <a:t>21</a:t>
            </a:r>
            <a:r>
              <a:rPr lang="en-GB" sz="2600" b="0" dirty="0">
                <a:solidFill>
                  <a:prstClr val="black"/>
                </a:solidFill>
                <a:ea typeface="+mn-ea"/>
                <a:cs typeface="+mn-cs"/>
              </a:rPr>
              <a:t> (2009) 325403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111. Th in LiCAF-LiSAF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4000" b="1" dirty="0"/>
              <a:t>Acknowledgements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35902"/>
          <a:stretch>
            <a:fillRect/>
          </a:stretch>
        </p:blipFill>
        <p:spPr>
          <a:xfrm>
            <a:off x="2438400" y="4771881"/>
            <a:ext cx="4846637" cy="1371600"/>
          </a:xfrm>
          <a:noFill/>
          <a:ln>
            <a:noFill/>
          </a:ln>
        </p:spPr>
      </p:pic>
      <p:pic>
        <p:nvPicPr>
          <p:cNvPr id="7173" name="Picture 9" descr="UNC AWElogo 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148931"/>
            <a:ext cx="12239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Birmingham Seminar 06/12/12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88392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Tom Littleford, Scott Walker (Keele)</a:t>
            </a:r>
          </a:p>
          <a:p>
            <a:pPr algn="ctr"/>
            <a:r>
              <a:rPr lang="en-GB" sz="2400" dirty="0" smtClean="0"/>
              <a:t>Mark Read</a:t>
            </a:r>
            <a:r>
              <a:rPr lang="en-GB" sz="2400" dirty="0"/>
              <a:t> </a:t>
            </a:r>
            <a:r>
              <a:rPr lang="en-GB" sz="2400" dirty="0" smtClean="0"/>
              <a:t>(Birmingham)</a:t>
            </a:r>
          </a:p>
          <a:p>
            <a:pPr algn="ctr"/>
            <a:r>
              <a:rPr lang="en-GB" sz="2400" dirty="0" smtClean="0"/>
              <a:t>Mário Valerio, Jomar Amaral, Marcos Rezende (UFS)</a:t>
            </a:r>
          </a:p>
          <a:p>
            <a:pPr algn="ctr"/>
            <a:r>
              <a:rPr lang="en-GB" sz="2400" dirty="0" smtClean="0"/>
              <a:t>Thorsten Schumm (TUWien)</a:t>
            </a:r>
          </a:p>
          <a:p>
            <a:pPr algn="ctr"/>
            <a:r>
              <a:rPr lang="en-GB" sz="2400" dirty="0" smtClean="0"/>
              <a:t>Eric Hudson (UCLA)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86692"/>
              </p:ext>
            </p:extLst>
          </p:nvPr>
        </p:nvGraphicFramePr>
        <p:xfrm>
          <a:off x="180109" y="4147561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Picture" r:id="rId6" imgW="2686685" imgH="4201185" progId="Word.Picture.8">
                  <p:embed/>
                </p:oleObj>
              </mc:Choice>
              <mc:Fallback>
                <p:oleObj name="Picture" r:id="rId6" imgW="2686685" imgH="420118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180109" y="4147561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 descr="https://encrypted-tbn0.gstatic.com/images?q=tbn:ANd9GcQL6mhdxAjMCDkBBTG67QBCE85yhleoCW4yprSIyygQlV_Q25lCp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1423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Modelling LiCaAlF</a:t>
            </a:r>
            <a:r>
              <a:rPr lang="en-GB" baseline="-25000" dirty="0" smtClean="0"/>
              <a:t>6</a:t>
            </a:r>
            <a:r>
              <a:rPr lang="en-GB" baseline="30000" dirty="0" smtClean="0"/>
              <a:t>*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potential was previously fitted to the LiCaAlF</a:t>
            </a:r>
            <a:r>
              <a:rPr lang="en-GB" baseline="-25000" dirty="0" smtClean="0"/>
              <a:t>6</a:t>
            </a:r>
            <a:r>
              <a:rPr lang="en-GB" dirty="0" smtClean="0"/>
              <a:t> structure; parameters are given in the reference below.</a:t>
            </a:r>
          </a:p>
          <a:p>
            <a:r>
              <a:rPr lang="en-GB" dirty="0" smtClean="0"/>
              <a:t>Good structural agreement was obtained: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i="1" dirty="0" smtClean="0"/>
          </a:p>
          <a:p>
            <a:pPr marL="0" indent="0">
              <a:buNone/>
            </a:pPr>
            <a:r>
              <a:rPr lang="fr-FR" sz="2400" i="1" dirty="0"/>
              <a:t>*</a:t>
            </a:r>
            <a:r>
              <a:rPr lang="fr-FR" sz="2400" i="1" dirty="0" smtClean="0"/>
              <a:t>Journal of Physics: </a:t>
            </a:r>
            <a:r>
              <a:rPr lang="fr-FR" sz="2400" i="1" dirty="0"/>
              <a:t>Condensed Matter</a:t>
            </a:r>
            <a:r>
              <a:rPr lang="fr-FR" sz="2400" dirty="0"/>
              <a:t> </a:t>
            </a:r>
            <a:r>
              <a:rPr lang="fr-FR" sz="2400" b="1" dirty="0"/>
              <a:t>15</a:t>
            </a:r>
            <a:r>
              <a:rPr lang="fr-FR" sz="2400" dirty="0"/>
              <a:t> (2003) 2523–2533</a:t>
            </a:r>
            <a:endParaRPr lang="en-GB" sz="2400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78822"/>
              </p:ext>
            </p:extLst>
          </p:nvPr>
        </p:nvGraphicFramePr>
        <p:xfrm>
          <a:off x="1447800" y="3505200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Calculated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% difference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(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Å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Å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6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93DB-3B06-4E72-B01C-A6036BCECCD6}" type="slidenum">
              <a:rPr lang="en-GB"/>
              <a:pPr/>
              <a:t>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Birmingham Seminar 06/12/12</a:t>
            </a:r>
            <a:endParaRPr lang="en-GB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 smtClean="0"/>
              <a:t>2. Modelling ThF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GB" dirty="0" smtClean="0"/>
              <a:t>A </a:t>
            </a:r>
            <a:r>
              <a:rPr lang="en-GB" dirty="0"/>
              <a:t>potential </a:t>
            </a:r>
            <a:r>
              <a:rPr lang="en-GB" dirty="0" smtClean="0"/>
              <a:t>was fitted to </a:t>
            </a:r>
            <a:r>
              <a:rPr lang="en-GB" dirty="0"/>
              <a:t>the ThF</a:t>
            </a:r>
            <a:r>
              <a:rPr lang="en-GB" baseline="-25000" dirty="0"/>
              <a:t>4</a:t>
            </a:r>
            <a:r>
              <a:rPr lang="en-GB" dirty="0"/>
              <a:t> </a:t>
            </a:r>
            <a:r>
              <a:rPr lang="en-GB" dirty="0" smtClean="0"/>
              <a:t>structure, giving agreement as shown below:</a:t>
            </a:r>
            <a:endParaRPr lang="en-GB" sz="2800" dirty="0"/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endParaRPr lang="en-GB" sz="2800" baseline="30000" dirty="0"/>
          </a:p>
          <a:p>
            <a:pPr>
              <a:buFontTx/>
              <a:buNone/>
            </a:pPr>
            <a:endParaRPr lang="en-GB" sz="2800" baseline="30000" dirty="0" smtClean="0"/>
          </a:p>
          <a:p>
            <a:pPr>
              <a:buFontTx/>
              <a:buNone/>
            </a:pPr>
            <a:endParaRPr lang="en-GB" sz="2800" baseline="30000" dirty="0" smtClean="0"/>
          </a:p>
          <a:p>
            <a:pPr>
              <a:buFontTx/>
              <a:buNone/>
            </a:pPr>
            <a:endParaRPr lang="en-GB" sz="2800" baseline="30000" dirty="0"/>
          </a:p>
          <a:p>
            <a:pPr>
              <a:buFontTx/>
              <a:buNone/>
            </a:pPr>
            <a:endParaRPr lang="en-GB" sz="2800" baseline="30000" dirty="0" smtClean="0"/>
          </a:p>
          <a:p>
            <a:pPr>
              <a:buFontTx/>
              <a:buNone/>
            </a:pPr>
            <a:r>
              <a:rPr lang="en-GB" sz="2800" baseline="30000" dirty="0" smtClean="0"/>
              <a:t>[</a:t>
            </a:r>
            <a:r>
              <a:rPr lang="en-GB" sz="2800" baseline="30000" dirty="0"/>
              <a:t>1] </a:t>
            </a:r>
            <a:r>
              <a:rPr lang="de-DE" sz="2800" baseline="30000" dirty="0"/>
              <a:t>G Benner and B G Mueller, </a:t>
            </a:r>
            <a:r>
              <a:rPr lang="de-DE" sz="2800" i="1" baseline="30000" dirty="0"/>
              <a:t>Zeitschrift </a:t>
            </a:r>
            <a:r>
              <a:rPr lang="de-DE" sz="2800" i="1" baseline="30000" dirty="0" smtClean="0"/>
              <a:t>für </a:t>
            </a:r>
            <a:r>
              <a:rPr lang="de-DE" sz="2800" i="1" baseline="30000" dirty="0"/>
              <a:t>Anorganische und Allgemeine Chemie</a:t>
            </a:r>
            <a:r>
              <a:rPr lang="de-DE" sz="2800" baseline="30000" dirty="0"/>
              <a:t> </a:t>
            </a:r>
            <a:r>
              <a:rPr lang="de-DE" sz="2800" b="1" baseline="30000" dirty="0"/>
              <a:t>588</a:t>
            </a:r>
            <a:r>
              <a:rPr lang="de-DE" sz="2800" baseline="30000" dirty="0"/>
              <a:t> (1990) </a:t>
            </a:r>
            <a:r>
              <a:rPr lang="de-DE" sz="2800" baseline="30000" dirty="0" smtClean="0"/>
              <a:t>33-42</a:t>
            </a:r>
          </a:p>
          <a:p>
            <a:r>
              <a:rPr lang="en-GB" sz="2400" dirty="0" smtClean="0"/>
              <a:t>Potential parameters are given in the 2009 JPCM reference (slide </a:t>
            </a:r>
            <a:r>
              <a:rPr lang="en-GB" sz="2400" dirty="0" smtClean="0"/>
              <a:t>19).</a:t>
            </a:r>
            <a:endParaRPr lang="en-GB" sz="2400" dirty="0"/>
          </a:p>
        </p:txBody>
      </p:sp>
      <p:graphicFrame>
        <p:nvGraphicFramePr>
          <p:cNvPr id="122888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56796462"/>
              </p:ext>
            </p:extLst>
          </p:nvPr>
        </p:nvGraphicFramePr>
        <p:xfrm>
          <a:off x="2532063" y="2590800"/>
          <a:ext cx="4594225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4" imgW="6060805" imgH="2119800" progId="Word.Document.8">
                  <p:embed/>
                </p:oleObj>
              </mc:Choice>
              <mc:Fallback>
                <p:oleObj name="Document" r:id="rId4" imgW="6060805" imgH="2119800" progId="Word.Documen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590800"/>
                        <a:ext cx="4594225" cy="160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3. Where does Th substitute in LiCaAlF</a:t>
            </a:r>
            <a:r>
              <a:rPr lang="en-GB" baseline="-25000" dirty="0" smtClean="0"/>
              <a:t>6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Whichever cation site Th</a:t>
            </a:r>
            <a:r>
              <a:rPr lang="en-GB" baseline="30000" dirty="0" smtClean="0"/>
              <a:t>4+ </a:t>
            </a:r>
            <a:r>
              <a:rPr lang="en-GB" dirty="0" smtClean="0"/>
              <a:t>substitutes at in this material, charge compensation will be needed.</a:t>
            </a:r>
          </a:p>
          <a:p>
            <a:r>
              <a:rPr lang="en-GB" b="1" dirty="0" smtClean="0"/>
              <a:t>10</a:t>
            </a:r>
            <a:r>
              <a:rPr lang="en-GB" dirty="0" smtClean="0"/>
              <a:t> possible reaction schemes were considered, and </a:t>
            </a:r>
            <a:r>
              <a:rPr lang="en-GB" b="1" dirty="0" smtClean="0"/>
              <a:t>solution energies</a:t>
            </a:r>
            <a:r>
              <a:rPr lang="en-GB" dirty="0" smtClean="0"/>
              <a:t> were calculated for each one.</a:t>
            </a:r>
          </a:p>
          <a:p>
            <a:r>
              <a:rPr lang="en-GB" dirty="0" smtClean="0"/>
              <a:t>The lowest energy scheme involves substitution at the Ca</a:t>
            </a:r>
            <a:r>
              <a:rPr lang="en-GB" baseline="30000" dirty="0" smtClean="0"/>
              <a:t>2+ </a:t>
            </a:r>
            <a:r>
              <a:rPr lang="en-GB" dirty="0" smtClean="0"/>
              <a:t>site, with charge compensation by 2 </a:t>
            </a:r>
            <a:r>
              <a:rPr lang="en-GB" dirty="0"/>
              <a:t>f</a:t>
            </a:r>
            <a:r>
              <a:rPr lang="en-GB" dirty="0" smtClean="0"/>
              <a:t>luorine interstitial ions:</a:t>
            </a:r>
          </a:p>
          <a:p>
            <a:pPr marL="457200" lvl="1" indent="0">
              <a:buNone/>
            </a:pPr>
            <a:r>
              <a:rPr lang="en-GB" dirty="0" smtClean="0"/>
              <a:t>ThF</a:t>
            </a:r>
            <a:r>
              <a:rPr lang="en-GB" baseline="-25000" dirty="0" smtClean="0"/>
              <a:t>4</a:t>
            </a:r>
            <a:r>
              <a:rPr lang="en-GB" dirty="0" smtClean="0"/>
              <a:t> + </a:t>
            </a:r>
            <a:r>
              <a:rPr lang="en-GB" dirty="0" err="1" smtClean="0"/>
              <a:t>Ca</a:t>
            </a:r>
            <a:r>
              <a:rPr lang="en-GB" baseline="-25000" dirty="0" err="1" smtClean="0"/>
              <a:t>Ca</a:t>
            </a:r>
            <a:r>
              <a:rPr lang="en-GB" dirty="0" smtClean="0"/>
              <a:t> → </a:t>
            </a:r>
            <a:r>
              <a:rPr lang="en-GB" b="1" dirty="0" err="1" smtClean="0"/>
              <a:t>Th</a:t>
            </a:r>
            <a:r>
              <a:rPr lang="en-GB" b="1" baseline="-25000" dirty="0" err="1" smtClean="0"/>
              <a:t>Ca</a:t>
            </a:r>
            <a:r>
              <a:rPr lang="en-GB" b="1" baseline="50000" dirty="0" smtClean="0">
                <a:sym typeface="Symbol"/>
              </a:rPr>
              <a:t></a:t>
            </a:r>
            <a:r>
              <a:rPr lang="en-GB" b="1" dirty="0" smtClean="0"/>
              <a:t> + 2F</a:t>
            </a:r>
            <a:r>
              <a:rPr lang="en-GB" b="1" baseline="-25000" dirty="0" smtClean="0"/>
              <a:t>i</a:t>
            </a:r>
            <a:r>
              <a:rPr lang="en-GB" b="1" dirty="0" smtClean="0"/>
              <a:t>’ </a:t>
            </a:r>
            <a:r>
              <a:rPr lang="en-GB" dirty="0" smtClean="0"/>
              <a:t>+ CaF</a:t>
            </a:r>
            <a:r>
              <a:rPr lang="en-GB" baseline="-25000" dirty="0" smtClean="0"/>
              <a:t>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60C1-45AC-4C81-ADDB-4865DE60F693}" type="slidenum">
              <a:rPr lang="en-GB"/>
              <a:pPr/>
              <a:t>23</a:t>
            </a:fld>
            <a:endParaRPr lang="en-GB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Birmingham Seminar 06/12/12</a:t>
            </a:r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05200" y="228600"/>
            <a:ext cx="5334000" cy="914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Solution energies (eV) </a:t>
            </a:r>
            <a:r>
              <a:rPr lang="en-US" sz="2800" b="1" dirty="0" smtClean="0"/>
              <a:t>for </a:t>
            </a:r>
            <a:br>
              <a:rPr lang="en-US" sz="2800" b="1" dirty="0" smtClean="0"/>
            </a:br>
            <a:r>
              <a:rPr lang="en-US" sz="2800" b="1" dirty="0" smtClean="0"/>
              <a:t>different solution schemes</a:t>
            </a:r>
            <a:endParaRPr lang="pt-BR" sz="28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457200" y="1854200"/>
          <a:ext cx="8229600" cy="1293813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717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1.95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2.84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2.15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1.20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1.47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1.95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58" name="Object 1"/>
          <p:cNvGraphicFramePr>
            <a:graphicFrameLocks noChangeAspect="1"/>
          </p:cNvGraphicFramePr>
          <p:nvPr/>
        </p:nvGraphicFramePr>
        <p:xfrm>
          <a:off x="571500" y="2000250"/>
          <a:ext cx="968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" name="Equation" r:id="rId3" imgW="583947" imgH="253890" progId="Equation.DSMT4">
                  <p:embed/>
                </p:oleObj>
              </mc:Choice>
              <mc:Fallback>
                <p:oleObj name="Equation" r:id="rId3" imgW="583947" imgH="25389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000250"/>
                        <a:ext cx="9683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0" name="Object 3"/>
          <p:cNvGraphicFramePr>
            <a:graphicFrameLocks noChangeAspect="1"/>
          </p:cNvGraphicFramePr>
          <p:nvPr/>
        </p:nvGraphicFramePr>
        <p:xfrm>
          <a:off x="1714500" y="2000250"/>
          <a:ext cx="1063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" name="Equation" r:id="rId5" imgW="634725" imgH="253890" progId="Equation.DSMT4">
                  <p:embed/>
                </p:oleObj>
              </mc:Choice>
              <mc:Fallback>
                <p:oleObj name="Equation" r:id="rId5" imgW="634725" imgH="25389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00250"/>
                        <a:ext cx="1063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2" name="Object 5"/>
          <p:cNvGraphicFramePr>
            <a:graphicFrameLocks noChangeAspect="1"/>
          </p:cNvGraphicFramePr>
          <p:nvPr/>
        </p:nvGraphicFramePr>
        <p:xfrm>
          <a:off x="2928938" y="2071688"/>
          <a:ext cx="10001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" name="Equation" r:id="rId7" imgW="888614" imgH="253890" progId="Equation.DSMT4">
                  <p:embed/>
                </p:oleObj>
              </mc:Choice>
              <mc:Fallback>
                <p:oleObj name="Equation" r:id="rId7" imgW="888614" imgH="25389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71688"/>
                        <a:ext cx="1000125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4" name="Object 7"/>
          <p:cNvGraphicFramePr>
            <a:graphicFrameLocks noChangeAspect="1"/>
          </p:cNvGraphicFramePr>
          <p:nvPr/>
        </p:nvGraphicFramePr>
        <p:xfrm>
          <a:off x="4071938" y="2000250"/>
          <a:ext cx="1031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" name="Equation" r:id="rId9" imgW="622030" imgH="253890" progId="Equation.DSMT4">
                  <p:embed/>
                </p:oleObj>
              </mc:Choice>
              <mc:Fallback>
                <p:oleObj name="Equation" r:id="rId9" imgW="622030" imgH="25389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2000250"/>
                        <a:ext cx="10318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6" name="Object 9"/>
          <p:cNvGraphicFramePr>
            <a:graphicFrameLocks noChangeAspect="1"/>
          </p:cNvGraphicFramePr>
          <p:nvPr/>
        </p:nvGraphicFramePr>
        <p:xfrm>
          <a:off x="5286375" y="2071688"/>
          <a:ext cx="9398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Equation" r:id="rId11" imgW="672808" imgH="253890" progId="Equation.DSMT4">
                  <p:embed/>
                </p:oleObj>
              </mc:Choice>
              <mc:Fallback>
                <p:oleObj name="Equation" r:id="rId11" imgW="672808" imgH="25389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2071688"/>
                        <a:ext cx="9398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8" name="Object 11"/>
          <p:cNvGraphicFramePr>
            <a:graphicFrameLocks noChangeAspect="1"/>
          </p:cNvGraphicFramePr>
          <p:nvPr/>
        </p:nvGraphicFramePr>
        <p:xfrm>
          <a:off x="6429375" y="2071688"/>
          <a:ext cx="1044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" name="Equation" r:id="rId13" imgW="748975" imgH="253890" progId="Equation.DSMT4">
                  <p:embed/>
                </p:oleObj>
              </mc:Choice>
              <mc:Fallback>
                <p:oleObj name="Equation" r:id="rId13" imgW="748975" imgH="25389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2071688"/>
                        <a:ext cx="10445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70" name="Object 13"/>
          <p:cNvGraphicFramePr>
            <a:graphicFrameLocks noChangeAspect="1"/>
          </p:cNvGraphicFramePr>
          <p:nvPr/>
        </p:nvGraphicFramePr>
        <p:xfrm>
          <a:off x="7643813" y="2000250"/>
          <a:ext cx="968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" name="Equation" r:id="rId15" imgW="583947" imgH="253890" progId="Equation.DSMT4">
                  <p:embed/>
                </p:oleObj>
              </mc:Choice>
              <mc:Fallback>
                <p:oleObj name="Equation" r:id="rId15" imgW="583947" imgH="25389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000250"/>
                        <a:ext cx="9683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71" name="CaixaDeTexto 18"/>
          <p:cNvSpPr txBox="1">
            <a:spLocks noChangeArrowheads="1"/>
          </p:cNvSpPr>
          <p:nvPr/>
        </p:nvSpPr>
        <p:spPr bwMode="auto">
          <a:xfrm>
            <a:off x="3962400" y="1295400"/>
            <a:ext cx="40719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2000" b="1" dirty="0">
                <a:latin typeface="Calibri" pitchFamily="34" charset="0"/>
              </a:rPr>
              <a:t>Charge compensation by vacancies</a:t>
            </a:r>
          </a:p>
        </p:txBody>
      </p:sp>
      <p:graphicFrame>
        <p:nvGraphicFramePr>
          <p:cNvPr id="48172" name="Group 44"/>
          <p:cNvGraphicFramePr>
            <a:graphicFrameLocks noGrp="1"/>
          </p:cNvGraphicFramePr>
          <p:nvPr/>
        </p:nvGraphicFramePr>
        <p:xfrm>
          <a:off x="428625" y="4572000"/>
          <a:ext cx="8229600" cy="1509078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371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½ ½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½ 0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¼ ¼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¾ ½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½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0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½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¼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½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¾ ½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0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¼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0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¾ ½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¼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¾ ½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2.36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2.24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1.00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0.83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10" name="Object 15"/>
          <p:cNvGraphicFramePr>
            <a:graphicFrameLocks noChangeAspect="1"/>
          </p:cNvGraphicFramePr>
          <p:nvPr/>
        </p:nvGraphicFramePr>
        <p:xfrm>
          <a:off x="1543050" y="4543425"/>
          <a:ext cx="9286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" name="Equation" r:id="rId17" imgW="558558" imgH="253890" progId="Equation.DSMT4">
                  <p:embed/>
                </p:oleObj>
              </mc:Choice>
              <mc:Fallback>
                <p:oleObj name="Equation" r:id="rId17" imgW="558558" imgH="25389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4543425"/>
                        <a:ext cx="928688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11" name="Object 16"/>
          <p:cNvGraphicFramePr>
            <a:graphicFrameLocks noChangeAspect="1"/>
          </p:cNvGraphicFramePr>
          <p:nvPr/>
        </p:nvGraphicFramePr>
        <p:xfrm>
          <a:off x="5614988" y="4543425"/>
          <a:ext cx="1079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" name="Equation" r:id="rId19" imgW="647419" imgH="253890" progId="Equation.DSMT4">
                  <p:embed/>
                </p:oleObj>
              </mc:Choice>
              <mc:Fallback>
                <p:oleObj name="Equation" r:id="rId19" imgW="647419" imgH="25389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543425"/>
                        <a:ext cx="1079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12" name="CaixaDeTexto 22"/>
          <p:cNvSpPr txBox="1">
            <a:spLocks noChangeArrowheads="1"/>
          </p:cNvSpPr>
          <p:nvPr/>
        </p:nvSpPr>
        <p:spPr bwMode="auto">
          <a:xfrm>
            <a:off x="2857500" y="3786188"/>
            <a:ext cx="40719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2000" b="1" dirty="0">
                <a:latin typeface="Calibri" pitchFamily="34" charset="0"/>
              </a:rPr>
              <a:t>Charge compensation by interstitials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on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From solution energy calculations, Th</a:t>
            </a:r>
            <a:r>
              <a:rPr lang="en-GB" baseline="30000" dirty="0" smtClean="0"/>
              <a:t>4+ </a:t>
            </a:r>
            <a:r>
              <a:rPr lang="en-GB" dirty="0" smtClean="0"/>
              <a:t>is predicted to substitute at the Ca</a:t>
            </a:r>
            <a:r>
              <a:rPr lang="en-GB" baseline="30000" dirty="0" smtClean="0"/>
              <a:t>2+</a:t>
            </a:r>
            <a:r>
              <a:rPr lang="en-GB" dirty="0" smtClean="0"/>
              <a:t> site, with charge compensation by F</a:t>
            </a:r>
            <a:r>
              <a:rPr lang="en-GB" baseline="30000" dirty="0" smtClean="0"/>
              <a:t>-</a:t>
            </a:r>
            <a:r>
              <a:rPr lang="en-GB" dirty="0" smtClean="0"/>
              <a:t> interstitials.</a:t>
            </a:r>
          </a:p>
          <a:p>
            <a:r>
              <a:rPr lang="en-GB" dirty="0" smtClean="0"/>
              <a:t>This is an important result because of the possible effects of charge compensating defects on the optical properties of the doped material.</a:t>
            </a:r>
          </a:p>
          <a:p>
            <a:r>
              <a:rPr lang="en-GB" dirty="0" smtClean="0"/>
              <a:t>Crystal growth is in progress, using </a:t>
            </a:r>
            <a:r>
              <a:rPr lang="en-GB" baseline="30000" dirty="0" smtClean="0"/>
              <a:t>232</a:t>
            </a:r>
            <a:r>
              <a:rPr lang="en-GB" dirty="0" smtClean="0"/>
              <a:t>Th initially.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2800" y="49530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GB" sz="2800" b="0" baseline="30000" dirty="0" smtClean="0"/>
              <a:t>232</a:t>
            </a:r>
            <a:r>
              <a:rPr lang="en-GB" sz="2800" b="0" dirty="0" smtClean="0"/>
              <a:t>Th doped CaF</a:t>
            </a:r>
            <a:r>
              <a:rPr lang="en-GB" sz="2800" b="0" baseline="-25000" dirty="0" smtClean="0"/>
              <a:t>2</a:t>
            </a:r>
            <a:endParaRPr lang="en-GB" sz="2800" b="0" baseline="-25000" dirty="0"/>
          </a:p>
        </p:txBody>
      </p:sp>
      <p:pic>
        <p:nvPicPr>
          <p:cNvPr id="9" name="Picture Placeholder 8" descr="IMG_031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89" r="1389"/>
          <a:stretch>
            <a:fillRect/>
          </a:stretch>
        </p:blipFill>
        <p:spPr>
          <a:xfrm>
            <a:off x="3505200" y="609600"/>
            <a:ext cx="5334000" cy="41148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352800" y="5486400"/>
            <a:ext cx="5486400" cy="6096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http://www.thorium.at/?p=481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29187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4290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798" y="4953000"/>
            <a:ext cx="28194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Green because of the colour of the laser pointer!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Latest ideas on Th-CaF</a:t>
            </a:r>
            <a:r>
              <a:rPr lang="en-GB" baseline="-25000" dirty="0" smtClean="0"/>
              <a:t>2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b="0" dirty="0" smtClean="0"/>
              <a:t>(</a:t>
            </a:r>
            <a:r>
              <a:rPr lang="en-GB" sz="2800" b="0" dirty="0"/>
              <a:t>K</a:t>
            </a:r>
            <a:r>
              <a:rPr lang="en-GB" sz="2800" b="0" dirty="0" smtClean="0"/>
              <a:t>eele 3</a:t>
            </a:r>
            <a:r>
              <a:rPr lang="en-GB" sz="2800" b="0" baseline="30000" dirty="0" smtClean="0"/>
              <a:t>rd</a:t>
            </a:r>
            <a:r>
              <a:rPr lang="en-GB" sz="2800" b="0" dirty="0" smtClean="0"/>
              <a:t> year project: Sam Tang) </a:t>
            </a:r>
            <a:endParaRPr lang="en-GB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aseline="30000" dirty="0" smtClean="0"/>
              <a:t>229</a:t>
            </a:r>
            <a:r>
              <a:rPr lang="en-GB" dirty="0" smtClean="0"/>
              <a:t>Th isotope absorbs in the VUV region.</a:t>
            </a:r>
          </a:p>
          <a:p>
            <a:r>
              <a:rPr lang="en-GB" dirty="0" smtClean="0"/>
              <a:t>Co-doping with a RE ion which absorbs in the visible region &amp; emits in the VUV could enable excitation by visible light.</a:t>
            </a:r>
          </a:p>
          <a:p>
            <a:r>
              <a:rPr lang="en-GB" dirty="0" smtClean="0"/>
              <a:t>Calculations on </a:t>
            </a:r>
          </a:p>
          <a:p>
            <a:pPr marL="457200" lvl="1" indent="0">
              <a:buNone/>
            </a:pPr>
            <a:r>
              <a:rPr lang="en-GB" dirty="0" err="1" smtClean="0"/>
              <a:t>RE</a:t>
            </a:r>
            <a:r>
              <a:rPr lang="en-GB" baseline="-25000" dirty="0" err="1" smtClean="0"/>
              <a:t>Ca</a:t>
            </a:r>
            <a:r>
              <a:rPr lang="en-GB" dirty="0" smtClean="0"/>
              <a:t> + </a:t>
            </a:r>
            <a:r>
              <a:rPr lang="en-GB" dirty="0" err="1" smtClean="0"/>
              <a:t>Th</a:t>
            </a:r>
            <a:r>
              <a:rPr lang="en-GB" baseline="-25000" dirty="0" err="1" smtClean="0"/>
              <a:t>Ca</a:t>
            </a:r>
            <a:r>
              <a:rPr lang="en-GB" dirty="0" smtClean="0"/>
              <a:t> + 3 F</a:t>
            </a:r>
            <a:r>
              <a:rPr lang="en-GB" baseline="-25000" dirty="0" smtClean="0"/>
              <a:t>i</a:t>
            </a:r>
            <a:r>
              <a:rPr lang="en-GB" dirty="0" smtClean="0"/>
              <a:t> (where RE is in the series La-Yb)</a:t>
            </a:r>
          </a:p>
          <a:p>
            <a:pPr marL="57150" indent="0">
              <a:buNone/>
            </a:pPr>
            <a:r>
              <a:rPr lang="en-GB" dirty="0" smtClean="0"/>
              <a:t>	give low solution energies, suggesting this 	might be a feasible approach.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Modelling pure &amp; defective surfaces of mixed metal fluorides</a:t>
            </a:r>
            <a:br>
              <a:rPr lang="en-GB" sz="3100" dirty="0" smtClean="0"/>
            </a:br>
            <a:r>
              <a:rPr lang="en-GB" sz="3100" b="0" dirty="0" smtClean="0"/>
              <a:t>(Tom Littleford’s PhD)</a:t>
            </a:r>
            <a:endParaRPr lang="en-GB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Surfaces and crystal morphologies may be modelled using the </a:t>
            </a:r>
            <a:r>
              <a:rPr lang="en-GB" b="1" dirty="0" smtClean="0"/>
              <a:t>METADISE</a:t>
            </a:r>
            <a:r>
              <a:rPr lang="en-GB" dirty="0" smtClean="0"/>
              <a:t> code written by Steve Parker.</a:t>
            </a:r>
          </a:p>
          <a:p>
            <a:r>
              <a:rPr lang="en-GB" dirty="0" smtClean="0"/>
              <a:t>Morphologies can be calculated based on surface or attachment energies, giving </a:t>
            </a:r>
            <a:r>
              <a:rPr lang="en-GB" b="1" dirty="0" smtClean="0"/>
              <a:t>equilibrium</a:t>
            </a:r>
            <a:r>
              <a:rPr lang="en-GB" dirty="0" smtClean="0"/>
              <a:t> or </a:t>
            </a:r>
            <a:r>
              <a:rPr lang="en-GB" b="1" dirty="0" smtClean="0"/>
              <a:t>growth</a:t>
            </a:r>
            <a:r>
              <a:rPr lang="en-GB" dirty="0" smtClean="0"/>
              <a:t> morphologies.</a:t>
            </a:r>
          </a:p>
          <a:p>
            <a:r>
              <a:rPr lang="en-GB" dirty="0" smtClean="0"/>
              <a:t>Dopants can then be added at surfaces and their effect on morphology assessed.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YLF Morphology</a:t>
            </a:r>
          </a:p>
        </p:txBody>
      </p:sp>
      <p:pic>
        <p:nvPicPr>
          <p:cNvPr id="13315" name="Picture 8" descr="UNC AWElogo 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5849938"/>
            <a:ext cx="11858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725012" cy="302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403"/>
            <a:ext cx="3797214" cy="302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1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YLF morphology as affected by Ce dopants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7" y="2205206"/>
            <a:ext cx="3614885" cy="331595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212327" cy="304774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Birmingham Seminar 06/12/12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5715000"/>
            <a:ext cx="10294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Ce-YLF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798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Introduction </a:t>
            </a:r>
            <a:r>
              <a:rPr lang="en-GB" sz="2800" dirty="0" smtClean="0"/>
              <a:t>&amp; </a:t>
            </a:r>
            <a:r>
              <a:rPr lang="en-GB" sz="2800" dirty="0" smtClean="0"/>
              <a:t>motivation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Methodology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Modelling dopants in mixed metal fluorides </a:t>
            </a:r>
            <a:r>
              <a:rPr lang="en-GB" sz="2800" dirty="0" smtClean="0"/>
              <a:t>&amp; oxides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Modelling nuclear </a:t>
            </a:r>
            <a:r>
              <a:rPr lang="en-GB" sz="2800" dirty="0" smtClean="0"/>
              <a:t>fuels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Modelling zircon </a:t>
            </a:r>
            <a:r>
              <a:rPr lang="en-GB" sz="2800" dirty="0" smtClean="0"/>
              <a:t>&amp; </a:t>
            </a:r>
            <a:r>
              <a:rPr lang="en-GB" sz="2800" dirty="0"/>
              <a:t>related materials including radioactive decay </a:t>
            </a:r>
            <a:r>
              <a:rPr lang="en-GB" sz="2800" dirty="0" smtClean="0"/>
              <a:t>products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Modelling concentration dependence of dopants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Future </a:t>
            </a:r>
            <a:r>
              <a:rPr lang="en-GB" sz="2800" dirty="0" smtClean="0"/>
              <a:t>work</a:t>
            </a:r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Relative effect on surfaces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Birmingham Seminar 06/12/12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8028"/>
            <a:ext cx="7967663" cy="379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600200"/>
            <a:ext cx="8915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dirty="0"/>
              <a:t>The presence of Ce modifies the morphology as </a:t>
            </a:r>
            <a:r>
              <a:rPr lang="en-GB" dirty="0" smtClean="0"/>
              <a:t>shown. The </a:t>
            </a:r>
            <a:r>
              <a:rPr lang="en-GB" dirty="0"/>
              <a:t>(011) surface becomes less prominent with the (111) surface disappearing altogether. The 021 surface is stabilised by Ce dopants and therefore appears in the defective morphology.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9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Modelling nuclear </a:t>
            </a:r>
            <a:r>
              <a:rPr lang="en-GB" dirty="0" smtClean="0"/>
              <a:t>fuels</a:t>
            </a:r>
            <a:br>
              <a:rPr lang="en-GB" dirty="0" smtClean="0"/>
            </a:br>
            <a:r>
              <a:rPr lang="en-GB" b="0" dirty="0" smtClean="0"/>
              <a:t>(Scott Walker’s PhD)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derivation of a potential for UO</a:t>
            </a:r>
            <a:r>
              <a:rPr lang="en-GB" baseline="-25000" dirty="0" smtClean="0"/>
              <a:t>2</a:t>
            </a:r>
            <a:r>
              <a:rPr lang="en-GB" dirty="0" smtClean="0"/>
              <a:t> has already been discussed.</a:t>
            </a:r>
          </a:p>
          <a:p>
            <a:r>
              <a:rPr lang="en-GB" dirty="0" smtClean="0"/>
              <a:t>Having previously worked on nuclear materials in the 1980s, interest in nuclear power has returned (at least in some countries!), and there is new motivation for research.</a:t>
            </a:r>
          </a:p>
          <a:p>
            <a:r>
              <a:rPr lang="en-GB" dirty="0" smtClean="0"/>
              <a:t>We are studying UO</a:t>
            </a:r>
            <a:r>
              <a:rPr lang="en-GB" baseline="-25000" dirty="0" smtClean="0"/>
              <a:t>2</a:t>
            </a:r>
            <a:r>
              <a:rPr lang="en-GB" dirty="0" smtClean="0"/>
              <a:t> and PuO</a:t>
            </a:r>
            <a:r>
              <a:rPr lang="en-GB" baseline="-25000" dirty="0" smtClean="0"/>
              <a:t>2</a:t>
            </a:r>
            <a:r>
              <a:rPr lang="en-GB" dirty="0" smtClean="0"/>
              <a:t>, and the mixed oxide MOX.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868362"/>
          </a:xfrm>
        </p:spPr>
        <p:txBody>
          <a:bodyPr/>
          <a:lstStyle/>
          <a:p>
            <a:r>
              <a:rPr lang="en-GB" dirty="0" smtClean="0"/>
              <a:t>History!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Birmingham Seminar 06/12/12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6. Phil Mag 1986 53 27-50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46"/>
            <a:ext cx="9144000" cy="55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Approaches to modelling MOX (&amp; doped materials)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 two approaches to model materials with a finite dopant concentrations: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Mean Field</a:t>
            </a:r>
            <a:r>
              <a:rPr lang="en-GB" dirty="0" smtClean="0"/>
              <a:t> method, which assumes an average occupancy of the dopant ion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Supercell</a:t>
            </a:r>
            <a:r>
              <a:rPr lang="en-GB" dirty="0" smtClean="0"/>
              <a:t> method, in which the dopant ions are substituted for host ions in a supercell</a:t>
            </a:r>
          </a:p>
          <a:p>
            <a:r>
              <a:rPr lang="en-GB" dirty="0" smtClean="0"/>
              <a:t>The second method is more flexible, allowing different configurations of dopants, and might be expected to give more reliable results.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908720"/>
            <a:ext cx="79928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The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MOX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system UO</a:t>
            </a:r>
            <a:r>
              <a:rPr lang="en-GB" baseline="-25000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2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/PuO</a:t>
            </a:r>
            <a:r>
              <a:rPr lang="en-GB" baseline="-25000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2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 was modelled for a range of Pu concentrations allowing the variation of lattice parameter with Pu concentration to be predicted. As expected, lattice parameter decreases linearly with increasing Pu concentration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Two methods were employed in this particular study. The first a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Mean Field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method which considers an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average Pu occupancy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at each U site; the second a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Supercell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method, where </a:t>
            </a:r>
            <a:r>
              <a:rPr lang="en-GB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Pu ions are explicitly substituted </a:t>
            </a:r>
            <a:r>
              <a:rPr lang="en-GB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for U ions in the cell. Both produce the same result. </a:t>
            </a:r>
          </a:p>
        </p:txBody>
      </p:sp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2" cstate="print"/>
          <a:srcRect l="1312" t="1481" r="2593" b="1481"/>
          <a:stretch>
            <a:fillRect/>
          </a:stretch>
        </p:blipFill>
        <p:spPr>
          <a:xfrm>
            <a:off x="2195736" y="3501008"/>
            <a:ext cx="4536504" cy="2782389"/>
          </a:xfrm>
          <a:prstGeom prst="round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2AB677"/>
          </a:solidFill>
          <a:ln w="38100" cmpd="dbl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Mean Field vs. Supercell Approach</a:t>
            </a:r>
          </a:p>
        </p:txBody>
      </p:sp>
      <p:pic>
        <p:nvPicPr>
          <p:cNvPr id="11" name="Picture 10" descr="ICDIM 2012 LOGO.gif"/>
          <p:cNvPicPr>
            <a:picLocks noChangeAspect="1"/>
          </p:cNvPicPr>
          <p:nvPr/>
        </p:nvPicPr>
        <p:blipFill>
          <a:blip r:embed="rId3" cstate="print"/>
          <a:srcRect r="78964"/>
          <a:stretch>
            <a:fillRect/>
          </a:stretch>
        </p:blipFill>
        <p:spPr>
          <a:xfrm>
            <a:off x="8316416" y="5877272"/>
            <a:ext cx="553326" cy="716816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 descr="ICDIM 2012 LOGO.gif"/>
          <p:cNvPicPr>
            <a:picLocks noChangeAspect="1"/>
          </p:cNvPicPr>
          <p:nvPr/>
        </p:nvPicPr>
        <p:blipFill>
          <a:blip r:embed="rId3" cstate="print"/>
          <a:srcRect l="23811" t="11560" b="5153"/>
          <a:stretch>
            <a:fillRect/>
          </a:stretch>
        </p:blipFill>
        <p:spPr>
          <a:xfrm>
            <a:off x="6732240" y="6165304"/>
            <a:ext cx="1450285" cy="4320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556543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Zircon</a:t>
            </a:r>
            <a:r>
              <a:rPr lang="en-GB" dirty="0" smtClean="0"/>
              <a:t>, ZrSiO</a:t>
            </a:r>
            <a:r>
              <a:rPr lang="en-GB" baseline="-25000" dirty="0" smtClean="0"/>
              <a:t>4</a:t>
            </a:r>
            <a:r>
              <a:rPr lang="en-GB" dirty="0" smtClean="0"/>
              <a:t>, readily accommodates </a:t>
            </a:r>
            <a:r>
              <a:rPr lang="en-GB" b="1" dirty="0" smtClean="0"/>
              <a:t>U</a:t>
            </a:r>
            <a:r>
              <a:rPr lang="en-GB" dirty="0" smtClean="0"/>
              <a:t> at the </a:t>
            </a:r>
            <a:r>
              <a:rPr lang="en-GB" b="1" dirty="0" smtClean="0"/>
              <a:t>Zr</a:t>
            </a:r>
            <a:r>
              <a:rPr lang="en-GB" dirty="0" smtClean="0"/>
              <a:t> site, and the fully substituted compound, USiO</a:t>
            </a:r>
            <a:r>
              <a:rPr lang="en-GB" baseline="-25000" dirty="0" smtClean="0"/>
              <a:t>4</a:t>
            </a:r>
            <a:r>
              <a:rPr lang="en-GB" dirty="0" smtClean="0"/>
              <a:t>, is the mineral </a:t>
            </a:r>
            <a:r>
              <a:rPr lang="en-GB" b="1" dirty="0" smtClean="0"/>
              <a:t>coffinite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Starting with zircon and progressively substituting </a:t>
            </a:r>
            <a:r>
              <a:rPr lang="en-GB" b="1" dirty="0"/>
              <a:t>U</a:t>
            </a:r>
            <a:r>
              <a:rPr lang="en-GB" dirty="0"/>
              <a:t> at the </a:t>
            </a:r>
            <a:r>
              <a:rPr lang="en-GB" b="1" dirty="0"/>
              <a:t>Zr</a:t>
            </a:r>
            <a:r>
              <a:rPr lang="en-GB" dirty="0"/>
              <a:t> site allows the structure of coffinite to be predicted, and the result can be compared with the experimental structure: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62400" y="3048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Modelling zircon and related materials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4" y="4094018"/>
            <a:ext cx="19335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181600" cy="1112838"/>
          </a:xfrm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Structure prediction of coffinite</a:t>
            </a:r>
            <a:endParaRPr lang="en-GB" b="1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1"/>
            <a:ext cx="4038600" cy="3505200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The structure is predicted to better than -2%</a:t>
            </a:r>
          </a:p>
          <a:p>
            <a:pPr algn="just"/>
            <a:r>
              <a:rPr lang="en-GB" dirty="0"/>
              <a:t>Structures for the full range of solid solutions can be calculated.</a:t>
            </a:r>
          </a:p>
        </p:txBody>
      </p:sp>
      <p:graphicFrame>
        <p:nvGraphicFramePr>
          <p:cNvPr id="57443" name="Group 99"/>
          <p:cNvGraphicFramePr>
            <a:graphicFrameLocks noGrp="1"/>
          </p:cNvGraphicFramePr>
          <p:nvPr>
            <p:ph sz="half" idx="1"/>
          </p:nvPr>
        </p:nvGraphicFramePr>
        <p:xfrm>
          <a:off x="468313" y="1628775"/>
          <a:ext cx="4038600" cy="2521268"/>
        </p:xfrm>
        <a:graphic>
          <a:graphicData uri="http://schemas.openxmlformats.org/drawingml/2006/table">
            <a:tbl>
              <a:tblPr/>
              <a:tblGrid>
                <a:gridCol w="719137"/>
                <a:gridCol w="1241425"/>
                <a:gridCol w="1350963"/>
                <a:gridCol w="727075"/>
              </a:tblGrid>
              <a:tr h="8175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Predicted coffinite 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Å)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Calc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Å)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a=b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6.874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6.371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8992" y="5610043"/>
            <a:ext cx="8763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Black, interstitial coffinite cementing a sub-angular quartzose sandstone. Schumacher Coll.</a:t>
            </a:r>
            <a:br>
              <a:rPr lang="en-GB" dirty="0" smtClean="0"/>
            </a:br>
            <a:r>
              <a:rPr lang="en-GB" dirty="0" smtClean="0"/>
              <a:t>(Temple Mountain, San Rafael District (San Rafael Swell), Emery Co., Utah, USA)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E7F5-1857-40DE-8EB0-58691780DF63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Birmingham Seminar 06/12/12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build="p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5181600" cy="944562"/>
          </a:xfrm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Coffinite and radioactive decay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524000"/>
            <a:ext cx="4122738" cy="4724400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baseline="30000" dirty="0" smtClean="0"/>
              <a:t>238</a:t>
            </a:r>
            <a:r>
              <a:rPr lang="en-GB" sz="2800" b="1" dirty="0" smtClean="0"/>
              <a:t>U</a:t>
            </a:r>
            <a:r>
              <a:rPr lang="en-GB" sz="2800" dirty="0" smtClean="0"/>
              <a:t> decays radioactively to </a:t>
            </a:r>
            <a:r>
              <a:rPr lang="en-GB" sz="2800" b="1" baseline="30000" dirty="0" smtClean="0"/>
              <a:t>206</a:t>
            </a:r>
            <a:r>
              <a:rPr lang="en-GB" sz="2800" b="1" dirty="0" smtClean="0"/>
              <a:t>Pb </a:t>
            </a:r>
            <a:r>
              <a:rPr lang="en-GB" sz="2800" dirty="0" smtClean="0"/>
              <a:t>(see next slide).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Due </a:t>
            </a:r>
            <a:r>
              <a:rPr lang="en-GB" sz="2800" dirty="0"/>
              <a:t>to the long </a:t>
            </a:r>
            <a:r>
              <a:rPr lang="en-GB" sz="2800" b="1" dirty="0" smtClean="0"/>
              <a:t>t</a:t>
            </a:r>
            <a:r>
              <a:rPr lang="en-GB" sz="2800" b="1" baseline="-25000" dirty="0" smtClean="0"/>
              <a:t>1/2</a:t>
            </a:r>
            <a:r>
              <a:rPr lang="en-GB" sz="2800" dirty="0" smtClean="0"/>
              <a:t> of </a:t>
            </a:r>
            <a:r>
              <a:rPr lang="en-GB" sz="2800" b="1" dirty="0" smtClean="0"/>
              <a:t>U </a:t>
            </a:r>
            <a:r>
              <a:rPr lang="en-GB" sz="2800" dirty="0" smtClean="0"/>
              <a:t>(&amp; subsequent nuclides), oldest </a:t>
            </a:r>
            <a:r>
              <a:rPr lang="en-GB" sz="2800" dirty="0"/>
              <a:t>samples of coffinite </a:t>
            </a:r>
            <a:r>
              <a:rPr lang="en-GB" sz="2800" dirty="0" smtClean="0"/>
              <a:t>have ~ </a:t>
            </a:r>
            <a:r>
              <a:rPr lang="en-GB" sz="2800" b="1" dirty="0"/>
              <a:t>3%</a:t>
            </a:r>
            <a:r>
              <a:rPr lang="en-GB" sz="2800" dirty="0"/>
              <a:t> Pb.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However</a:t>
            </a:r>
            <a:r>
              <a:rPr lang="en-GB" sz="2800" dirty="0" smtClean="0"/>
              <a:t>, the </a:t>
            </a:r>
            <a:r>
              <a:rPr lang="en-GB" sz="2800" dirty="0"/>
              <a:t>structure of the end member, </a:t>
            </a:r>
            <a:r>
              <a:rPr lang="en-GB" sz="2800" b="1" dirty="0"/>
              <a:t>PbSiO</a:t>
            </a:r>
            <a:r>
              <a:rPr lang="en-GB" sz="2800" b="1" baseline="-25000" dirty="0"/>
              <a:t>4</a:t>
            </a:r>
            <a:r>
              <a:rPr lang="en-GB" sz="2800" dirty="0"/>
              <a:t>, can be </a:t>
            </a:r>
            <a:r>
              <a:rPr lang="en-GB" sz="2800" b="1" dirty="0" smtClean="0"/>
              <a:t>predicted</a:t>
            </a:r>
            <a:r>
              <a:rPr lang="en-GB" sz="2800" dirty="0" smtClean="0"/>
              <a:t>, as can the full Pb-U solid solution.</a:t>
            </a:r>
          </a:p>
        </p:txBody>
      </p:sp>
      <p:graphicFrame>
        <p:nvGraphicFramePr>
          <p:cNvPr id="53393" name="Group 14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176713" cy="2114868"/>
        </p:xfrm>
        <a:graphic>
          <a:graphicData uri="http://schemas.openxmlformats.org/drawingml/2006/table">
            <a:tbl>
              <a:tblPr/>
              <a:tblGrid>
                <a:gridCol w="801688"/>
                <a:gridCol w="1296987"/>
                <a:gridCol w="1511300"/>
                <a:gridCol w="566738"/>
              </a:tblGrid>
              <a:tr h="560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PbSiO</a:t>
                      </a:r>
                      <a:r>
                        <a:rPr kumimoji="0" lang="en-GB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Å)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Calc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Å)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a=b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6.489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74" name="Text Box 126"/>
          <p:cNvSpPr txBox="1">
            <a:spLocks noChangeArrowheads="1"/>
          </p:cNvSpPr>
          <p:nvPr/>
        </p:nvSpPr>
        <p:spPr bwMode="auto">
          <a:xfrm>
            <a:off x="395288" y="4114800"/>
            <a:ext cx="424815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GB" sz="2400" dirty="0"/>
              <a:t>Experimental data may take a while to obtain (: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Attempted </a:t>
            </a:r>
            <a:r>
              <a:rPr lang="en-GB" sz="2400" dirty="0"/>
              <a:t>synthesis of PbSiO</a:t>
            </a:r>
            <a:r>
              <a:rPr lang="en-GB" sz="2400" baseline="-25000" dirty="0"/>
              <a:t>4</a:t>
            </a:r>
            <a:r>
              <a:rPr lang="en-GB" sz="2400" dirty="0"/>
              <a:t> </a:t>
            </a:r>
            <a:r>
              <a:rPr lang="en-GB" sz="2400" dirty="0" smtClean="0"/>
              <a:t>(Keelite) is being attempted!</a:t>
            </a:r>
            <a:endParaRPr lang="en-GB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E7F5-1857-40DE-8EB0-58691780DF63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Birmingham Seminar 06/12/12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uiExpand="1" build="p" animBg="1"/>
      <p:bldP spid="5337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30000" dirty="0" smtClean="0"/>
              <a:t>238</a:t>
            </a:r>
            <a:r>
              <a:rPr lang="en-GB" dirty="0" smtClean="0"/>
              <a:t>U decay series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Birmingham Seminar 06/12/12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0737"/>
            <a:ext cx="5867399" cy="412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39624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Modelling concentration dependence of doping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– for optical materials, dopants are responsible for their important properties</a:t>
            </a:r>
          </a:p>
          <a:p>
            <a:r>
              <a:rPr lang="en-GB" dirty="0" smtClean="0"/>
              <a:t>We can predict </a:t>
            </a:r>
            <a:r>
              <a:rPr lang="en-GB" b="1" dirty="0" smtClean="0"/>
              <a:t>where</a:t>
            </a:r>
            <a:r>
              <a:rPr lang="en-GB" dirty="0" smtClean="0"/>
              <a:t> they substitute in the lattice, and </a:t>
            </a:r>
            <a:r>
              <a:rPr lang="en-GB" b="1" dirty="0" smtClean="0"/>
              <a:t>what form</a:t>
            </a:r>
            <a:r>
              <a:rPr lang="en-GB" dirty="0" smtClean="0"/>
              <a:t> of charge compensation will be preferred.</a:t>
            </a:r>
          </a:p>
          <a:p>
            <a:r>
              <a:rPr lang="en-GB" dirty="0" smtClean="0"/>
              <a:t>We would like to be able to predict </a:t>
            </a:r>
            <a:r>
              <a:rPr lang="en-GB" b="1" dirty="0" smtClean="0"/>
              <a:t>how much</a:t>
            </a:r>
            <a:r>
              <a:rPr lang="en-GB" dirty="0" smtClean="0"/>
              <a:t> dopant can be added!</a:t>
            </a:r>
          </a:p>
          <a:p>
            <a:r>
              <a:rPr lang="en-GB" dirty="0" smtClean="0"/>
              <a:t>We are developing a method to do this 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89908"/>
              </p:ext>
            </p:extLst>
          </p:nvPr>
        </p:nvGraphicFramePr>
        <p:xfrm>
          <a:off x="7848600" y="228600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icture" r:id="rId3" imgW="2686685" imgH="4201185" progId="Word.Picture.8">
                  <p:embed/>
                </p:oleObj>
              </mc:Choice>
              <mc:Fallback>
                <p:oleObj name="Picture" r:id="rId3" imgW="2686685" imgH="420118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848600" y="228600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6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Introduction and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are interested in using computer modelling to assist in the </a:t>
            </a:r>
            <a:r>
              <a:rPr lang="en-GB" b="1" dirty="0" smtClean="0"/>
              <a:t>understanding</a:t>
            </a:r>
            <a:r>
              <a:rPr lang="en-GB" dirty="0" smtClean="0"/>
              <a:t>, </a:t>
            </a:r>
            <a:r>
              <a:rPr lang="en-GB" b="1" dirty="0" smtClean="0"/>
              <a:t>design</a:t>
            </a:r>
            <a:r>
              <a:rPr lang="en-GB" dirty="0" smtClean="0"/>
              <a:t> and </a:t>
            </a:r>
            <a:r>
              <a:rPr lang="en-GB" b="1" dirty="0" smtClean="0"/>
              <a:t>optimisation</a:t>
            </a:r>
            <a:r>
              <a:rPr lang="en-GB" dirty="0" smtClean="0"/>
              <a:t> of new materials for specific applications.</a:t>
            </a:r>
          </a:p>
          <a:p>
            <a:r>
              <a:rPr lang="en-GB" dirty="0" smtClean="0"/>
              <a:t>Applications of current interest are in </a:t>
            </a:r>
            <a:r>
              <a:rPr lang="en-GB" b="1" dirty="0" smtClean="0"/>
              <a:t>optical devices</a:t>
            </a:r>
            <a:r>
              <a:rPr lang="en-GB" dirty="0" smtClean="0"/>
              <a:t>, and materials relevant to </a:t>
            </a:r>
            <a:r>
              <a:rPr lang="en-GB" b="1" dirty="0" smtClean="0"/>
              <a:t>nuclear energy generation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We have also applied our methods to some geologically important materials.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41910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Explanation of method</a:t>
            </a:r>
            <a:br>
              <a:rPr lang="en-GB" sz="2800" dirty="0" smtClean="0"/>
            </a:br>
            <a:r>
              <a:rPr lang="en-GB" sz="2800" dirty="0" smtClean="0"/>
              <a:t>(i)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doping YLiF</a:t>
            </a:r>
            <a:r>
              <a:rPr lang="en-GB" baseline="-25000" dirty="0" smtClean="0"/>
              <a:t>4</a:t>
            </a:r>
            <a:r>
              <a:rPr lang="en-GB" dirty="0" smtClean="0"/>
              <a:t> (YLF) with M</a:t>
            </a:r>
            <a:r>
              <a:rPr lang="en-GB" baseline="30000" dirty="0" smtClean="0"/>
              <a:t>3+</a:t>
            </a:r>
            <a:r>
              <a:rPr lang="en-GB" dirty="0" smtClean="0"/>
              <a:t> dopants:</a:t>
            </a:r>
          </a:p>
          <a:p>
            <a:pPr marL="0" indent="0">
              <a:buNone/>
            </a:pPr>
            <a:r>
              <a:rPr lang="en-GB" dirty="0" smtClean="0"/>
              <a:t> 	</a:t>
            </a:r>
            <a:r>
              <a:rPr lang="en-GB" sz="2800" dirty="0" smtClean="0"/>
              <a:t>(1-x) YF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> + xMF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> + </a:t>
            </a:r>
            <a:r>
              <a:rPr lang="en-GB" sz="2800" dirty="0" err="1" smtClean="0"/>
              <a:t>LiF</a:t>
            </a:r>
            <a:r>
              <a:rPr lang="en-GB" sz="2800" dirty="0" smtClean="0"/>
              <a:t> → Y</a:t>
            </a:r>
            <a:r>
              <a:rPr lang="en-GB" sz="2800" baseline="-25000" dirty="0" smtClean="0"/>
              <a:t>1-x</a:t>
            </a:r>
            <a:r>
              <a:rPr lang="en-GB" sz="2800" dirty="0" smtClean="0"/>
              <a:t>M</a:t>
            </a:r>
            <a:r>
              <a:rPr lang="en-GB" sz="2800" baseline="-25000" dirty="0" smtClean="0"/>
              <a:t>x</a:t>
            </a:r>
            <a:r>
              <a:rPr lang="en-GB" sz="2800" dirty="0" smtClean="0"/>
              <a:t>LiF</a:t>
            </a:r>
            <a:r>
              <a:rPr lang="en-GB" sz="2800" baseline="-25000" dirty="0" smtClean="0"/>
              <a:t>4</a:t>
            </a:r>
          </a:p>
          <a:p>
            <a:r>
              <a:rPr lang="en-GB" dirty="0" smtClean="0"/>
              <a:t>The procedure is to calculate the energy of this reaction as a function of the dopant concentration x. This gives:</a:t>
            </a:r>
          </a:p>
          <a:p>
            <a:pPr marL="0" indent="0" algn="ctr">
              <a:buNone/>
            </a:pPr>
            <a:r>
              <a:rPr lang="en-GB" sz="2400" dirty="0" err="1" smtClean="0"/>
              <a:t>E</a:t>
            </a:r>
            <a:r>
              <a:rPr lang="en-GB" sz="2400" baseline="-25000" dirty="0" err="1" smtClean="0"/>
              <a:t>sol</a:t>
            </a:r>
            <a:r>
              <a:rPr lang="en-GB" sz="2400" dirty="0"/>
              <a:t> </a:t>
            </a:r>
            <a:r>
              <a:rPr lang="en-GB" sz="2400" dirty="0" smtClean="0"/>
              <a:t>= E (Y</a:t>
            </a:r>
            <a:r>
              <a:rPr lang="en-GB" sz="2400" baseline="-25000" dirty="0" smtClean="0"/>
              <a:t>1-x</a:t>
            </a:r>
            <a:r>
              <a:rPr lang="en-GB" sz="2400" dirty="0" smtClean="0"/>
              <a:t>M</a:t>
            </a:r>
            <a:r>
              <a:rPr lang="en-GB" sz="2400" baseline="-25000" dirty="0" smtClean="0"/>
              <a:t>x</a:t>
            </a:r>
            <a:r>
              <a:rPr lang="en-GB" sz="2400" dirty="0" smtClean="0"/>
              <a:t>LiF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) – [</a:t>
            </a:r>
            <a:r>
              <a:rPr lang="en-GB" sz="2400" dirty="0"/>
              <a:t>(1-x) </a:t>
            </a:r>
            <a:r>
              <a:rPr lang="en-GB" sz="2400" dirty="0" smtClean="0"/>
              <a:t>E</a:t>
            </a:r>
            <a:r>
              <a:rPr lang="en-GB" sz="2400" baseline="-25000" dirty="0" smtClean="0"/>
              <a:t>latt</a:t>
            </a:r>
            <a:r>
              <a:rPr lang="en-GB" sz="2400" dirty="0" smtClean="0"/>
              <a:t>(YF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)+ </a:t>
            </a:r>
            <a:r>
              <a:rPr lang="en-GB" sz="2400" dirty="0" err="1" smtClean="0"/>
              <a:t>xE</a:t>
            </a:r>
            <a:r>
              <a:rPr lang="en-GB" sz="2400" baseline="-25000" dirty="0" err="1" smtClean="0"/>
              <a:t>latt</a:t>
            </a:r>
            <a:r>
              <a:rPr lang="en-GB" sz="2400" dirty="0" smtClean="0"/>
              <a:t>(MF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)+ E</a:t>
            </a:r>
            <a:r>
              <a:rPr lang="en-GB" sz="2400" baseline="-25000" dirty="0" smtClean="0"/>
              <a:t>latt</a:t>
            </a:r>
            <a:r>
              <a:rPr lang="en-GB" sz="2400" dirty="0" smtClean="0"/>
              <a:t>(</a:t>
            </a:r>
            <a:r>
              <a:rPr lang="en-GB" sz="2400" dirty="0" err="1" smtClean="0"/>
              <a:t>LiF</a:t>
            </a:r>
            <a:r>
              <a:rPr lang="en-GB" sz="2400" dirty="0" smtClean="0"/>
              <a:t>)] </a:t>
            </a:r>
          </a:p>
          <a:p>
            <a:r>
              <a:rPr lang="en-GB" dirty="0" smtClean="0"/>
              <a:t>The correct way to calculate the first term in this equation has taken a lot of thought!</a:t>
            </a:r>
            <a:endParaRPr lang="en-GB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676465"/>
              </p:ext>
            </p:extLst>
          </p:nvPr>
        </p:nvGraphicFramePr>
        <p:xfrm>
          <a:off x="7848600" y="228600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Picture" r:id="rId3" imgW="2686685" imgH="4201185" progId="Word.Picture.8">
                  <p:embed/>
                </p:oleObj>
              </mc:Choice>
              <mc:Fallback>
                <p:oleObj name="Picture" r:id="rId3" imgW="2686685" imgH="420118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848600" y="228600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0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42672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Explanation of method</a:t>
            </a:r>
            <a:br>
              <a:rPr lang="en-GB" sz="2800" dirty="0"/>
            </a:br>
            <a:r>
              <a:rPr lang="en-GB" sz="2800" dirty="0"/>
              <a:t>(</a:t>
            </a:r>
            <a:r>
              <a:rPr lang="en-GB" sz="2800" dirty="0" smtClean="0"/>
              <a:t>ii)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term is calculated using this expression:</a:t>
            </a:r>
          </a:p>
          <a:p>
            <a:pPr marL="0" indent="0" algn="ctr">
              <a:buNone/>
            </a:pPr>
            <a:r>
              <a:rPr lang="en-GB" dirty="0" smtClean="0"/>
              <a:t>	E</a:t>
            </a:r>
            <a:r>
              <a:rPr lang="en-GB" baseline="-25000" dirty="0" smtClean="0"/>
              <a:t>D</a:t>
            </a:r>
            <a:r>
              <a:rPr lang="en-GB" dirty="0" smtClean="0"/>
              <a:t>(x) = x E</a:t>
            </a:r>
            <a:r>
              <a:rPr lang="en-GB" baseline="-25000" dirty="0" smtClean="0"/>
              <a:t>D</a:t>
            </a:r>
            <a:r>
              <a:rPr lang="en-GB" baseline="30000" dirty="0" smtClean="0"/>
              <a:t>ML</a:t>
            </a:r>
            <a:r>
              <a:rPr lang="en-GB" dirty="0" smtClean="0"/>
              <a:t> + E</a:t>
            </a:r>
            <a:r>
              <a:rPr lang="en-GB" baseline="-25000" dirty="0" smtClean="0"/>
              <a:t>p</a:t>
            </a:r>
            <a:r>
              <a:rPr lang="en-GB" dirty="0" smtClean="0"/>
              <a:t>(1)</a:t>
            </a:r>
          </a:p>
          <a:p>
            <a:r>
              <a:rPr lang="en-GB" dirty="0" smtClean="0"/>
              <a:t>This splits the energy into defective and perfect terms (and assumes they don’t interact).</a:t>
            </a:r>
          </a:p>
          <a:p>
            <a:r>
              <a:rPr lang="en-GB" dirty="0" smtClean="0"/>
              <a:t>The final expression is then:</a:t>
            </a:r>
          </a:p>
          <a:p>
            <a:pPr marL="0" indent="0" algn="ctr">
              <a:buNone/>
            </a:pPr>
            <a:r>
              <a:rPr lang="en-GB" sz="2400" dirty="0" err="1"/>
              <a:t>E</a:t>
            </a:r>
            <a:r>
              <a:rPr lang="en-GB" sz="2400" baseline="-25000" dirty="0" err="1"/>
              <a:t>sol</a:t>
            </a:r>
            <a:r>
              <a:rPr lang="en-GB" sz="2400" dirty="0"/>
              <a:t> = E </a:t>
            </a:r>
            <a:r>
              <a:rPr lang="en-GB" sz="2400" dirty="0" smtClean="0"/>
              <a:t>(</a:t>
            </a:r>
            <a:r>
              <a:rPr lang="en-GB" sz="2400" dirty="0" err="1" smtClean="0"/>
              <a:t>xE</a:t>
            </a:r>
            <a:r>
              <a:rPr lang="en-GB" sz="2400" baseline="-25000" dirty="0" err="1" smtClean="0"/>
              <a:t>D</a:t>
            </a:r>
            <a:r>
              <a:rPr lang="en-GB" sz="2400" baseline="30000" dirty="0" err="1" smtClean="0"/>
              <a:t>ML</a:t>
            </a:r>
            <a:r>
              <a:rPr lang="en-GB" sz="2400" dirty="0" smtClean="0"/>
              <a:t> + E</a:t>
            </a:r>
            <a:r>
              <a:rPr lang="en-GB" sz="2400" baseline="-25000" dirty="0" smtClean="0"/>
              <a:t>latt</a:t>
            </a:r>
            <a:r>
              <a:rPr lang="en-GB" sz="2400" dirty="0" smtClean="0"/>
              <a:t>(YLiF</a:t>
            </a:r>
            <a:r>
              <a:rPr lang="en-GB" sz="2400" baseline="-25000" dirty="0" smtClean="0"/>
              <a:t>4</a:t>
            </a:r>
            <a:r>
              <a:rPr lang="en-GB" sz="2400" dirty="0"/>
              <a:t>) – [(1-x) E</a:t>
            </a:r>
            <a:r>
              <a:rPr lang="en-GB" sz="2400" baseline="-25000" dirty="0"/>
              <a:t>latt</a:t>
            </a:r>
            <a:r>
              <a:rPr lang="en-GB" sz="2400" dirty="0"/>
              <a:t>(YF</a:t>
            </a:r>
            <a:r>
              <a:rPr lang="en-GB" sz="2400" baseline="-25000" dirty="0"/>
              <a:t>3</a:t>
            </a:r>
            <a:r>
              <a:rPr lang="en-GB" sz="2400" dirty="0"/>
              <a:t>)+ </a:t>
            </a:r>
            <a:r>
              <a:rPr lang="en-GB" sz="2400" dirty="0" err="1"/>
              <a:t>xE</a:t>
            </a:r>
            <a:r>
              <a:rPr lang="en-GB" sz="2400" baseline="-25000" dirty="0" err="1"/>
              <a:t>latt</a:t>
            </a:r>
            <a:r>
              <a:rPr lang="en-GB" sz="2400" dirty="0"/>
              <a:t>(MF</a:t>
            </a:r>
            <a:r>
              <a:rPr lang="en-GB" sz="2400" baseline="-25000" dirty="0"/>
              <a:t>3</a:t>
            </a:r>
            <a:r>
              <a:rPr lang="en-GB" sz="2400" dirty="0"/>
              <a:t>)+ E</a:t>
            </a:r>
            <a:r>
              <a:rPr lang="en-GB" sz="2400" baseline="-25000" dirty="0"/>
              <a:t>latt</a:t>
            </a:r>
            <a:r>
              <a:rPr lang="en-GB" sz="2400" dirty="0"/>
              <a:t>(</a:t>
            </a:r>
            <a:r>
              <a:rPr lang="en-GB" sz="2400" dirty="0" err="1"/>
              <a:t>LiF</a:t>
            </a:r>
            <a:r>
              <a:rPr lang="en-GB" sz="2400" dirty="0" smtClean="0"/>
              <a:t>)]</a:t>
            </a:r>
          </a:p>
          <a:p>
            <a:r>
              <a:rPr lang="en-GB" dirty="0" smtClean="0"/>
              <a:t>The method has been tested: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676465"/>
              </p:ext>
            </p:extLst>
          </p:nvPr>
        </p:nvGraphicFramePr>
        <p:xfrm>
          <a:off x="7848600" y="228600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icture" r:id="rId3" imgW="2686685" imgH="4201185" progId="Word.Picture.8">
                  <p:embed/>
                </p:oleObj>
              </mc:Choice>
              <mc:Fallback>
                <p:oleObj name="Picture" r:id="rId3" imgW="2686685" imgH="4201185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848600" y="228600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6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Defect concentration results*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9684698"/>
              </p:ext>
            </p:extLst>
          </p:nvPr>
        </p:nvGraphicFramePr>
        <p:xfrm>
          <a:off x="457200" y="1600200"/>
          <a:ext cx="4038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Max % MF</a:t>
                      </a:r>
                      <a:r>
                        <a:rPr lang="en-GB" baseline="-25000" smtClean="0"/>
                        <a:t>3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 % MF</a:t>
                      </a:r>
                      <a:r>
                        <a:rPr kumimoji="0" lang="en-GB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1.33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results show a general increase in max. defect concentration with atomic number.</a:t>
            </a:r>
          </a:p>
          <a:p>
            <a:r>
              <a:rPr lang="en-GB" dirty="0" smtClean="0"/>
              <a:t>We are looking for experimental results to test this method on…</a:t>
            </a:r>
          </a:p>
          <a:p>
            <a:r>
              <a:rPr lang="en-GB" dirty="0" smtClean="0"/>
              <a:t>Supercell methods can also be used to calculate the RHS term.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36134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* Tom Littleford: unpublished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9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Further development of the dopant concentration work.</a:t>
            </a:r>
          </a:p>
          <a:p>
            <a:r>
              <a:rPr lang="en-GB" dirty="0" smtClean="0"/>
              <a:t>We are interested in calculating the electronic structure of dopants in optical materials, with a view to predicting energy transitions.</a:t>
            </a:r>
          </a:p>
          <a:p>
            <a:r>
              <a:rPr lang="en-GB" dirty="0" smtClean="0"/>
              <a:t>This has already been done with </a:t>
            </a:r>
            <a:r>
              <a:rPr lang="en-GB" b="1" dirty="0" smtClean="0"/>
              <a:t>crystal field </a:t>
            </a:r>
            <a:r>
              <a:rPr lang="en-GB" dirty="0" smtClean="0"/>
              <a:t>methods, but the ultimate aim is to use embedded cluster quantum mechanical approaches.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the team …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" y="1524000"/>
            <a:ext cx="9144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pic>
        <p:nvPicPr>
          <p:cNvPr id="6146" name="Picture 2" descr="Photo: A shot from Keele Uni's 50 year celebrations, with the unveiling of the Forest of Ligh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38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11534"/>
            <a:ext cx="4607789" cy="3455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738152"/>
            <a:ext cx="10663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28/11/12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calculations described today are all based on the use of </a:t>
            </a:r>
            <a:r>
              <a:rPr lang="en-GB" b="1" dirty="0" smtClean="0"/>
              <a:t>empirically derived potentials </a:t>
            </a:r>
            <a:r>
              <a:rPr lang="en-GB" dirty="0" smtClean="0"/>
              <a:t>to describe interactions between ions, and methods based on energy minimisation to determine structures and lattice properties.</a:t>
            </a:r>
          </a:p>
          <a:p>
            <a:r>
              <a:rPr lang="en-GB" dirty="0" smtClean="0"/>
              <a:t>We have a long term aim to use quantum mechanics for some specific problems, which will be mentioned at the end of the talk.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Interatomic potentials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Interatomic potentials</a:t>
            </a:r>
            <a:r>
              <a:rPr lang="en-GB" dirty="0" smtClean="0"/>
              <a:t> are simple mathematical functions that describe the interactions between atoms.</a:t>
            </a:r>
          </a:p>
          <a:p>
            <a:r>
              <a:rPr lang="en-GB" dirty="0" smtClean="0"/>
              <a:t>For ionic materials we are describing</a:t>
            </a:r>
            <a:r>
              <a:rPr lang="en-GB" i="1" dirty="0" smtClean="0"/>
              <a:t> </a:t>
            </a:r>
            <a:r>
              <a:rPr lang="en-GB" b="1" i="1" dirty="0" smtClean="0"/>
              <a:t>interionic interactions</a:t>
            </a:r>
            <a:r>
              <a:rPr lang="en-GB" dirty="0" smtClean="0"/>
              <a:t>, and the Buckingham potential is usually used, supplemented by an electrostatic term:</a:t>
            </a:r>
          </a:p>
          <a:p>
            <a:pPr>
              <a:buNone/>
            </a:pPr>
            <a:r>
              <a:rPr lang="en-GB" dirty="0" smtClean="0"/>
              <a:t>	V(r) =q</a:t>
            </a:r>
            <a:r>
              <a:rPr lang="en-GB" baseline="-25000" dirty="0" smtClean="0"/>
              <a:t>1</a:t>
            </a:r>
            <a:r>
              <a:rPr lang="en-GB" dirty="0" smtClean="0"/>
              <a:t>q</a:t>
            </a:r>
            <a:r>
              <a:rPr lang="en-GB" baseline="-25000" dirty="0" smtClean="0"/>
              <a:t>2</a:t>
            </a:r>
            <a:r>
              <a:rPr lang="en-GB" dirty="0" smtClean="0"/>
              <a:t>/r +  </a:t>
            </a:r>
            <a:r>
              <a:rPr lang="en-GB" b="1" dirty="0" smtClean="0"/>
              <a:t>A</a:t>
            </a:r>
            <a:r>
              <a:rPr lang="en-GB" dirty="0" smtClean="0"/>
              <a:t> exp (-r/</a:t>
            </a:r>
            <a:r>
              <a:rPr lang="en-GB" b="1" dirty="0" smtClean="0">
                <a:sym typeface="Symbol"/>
              </a:rPr>
              <a:t></a:t>
            </a:r>
            <a:r>
              <a:rPr lang="en-GB" dirty="0" smtClean="0">
                <a:sym typeface="Symbol"/>
              </a:rPr>
              <a:t>) – </a:t>
            </a:r>
            <a:r>
              <a:rPr lang="en-GB" b="1" dirty="0" smtClean="0">
                <a:sym typeface="Symbol"/>
              </a:rPr>
              <a:t>C</a:t>
            </a:r>
            <a:r>
              <a:rPr lang="en-GB" dirty="0" smtClean="0">
                <a:sym typeface="Symbol"/>
              </a:rPr>
              <a:t>r</a:t>
            </a:r>
            <a:r>
              <a:rPr lang="en-GB" baseline="30000" dirty="0" smtClean="0">
                <a:sym typeface="Symbol"/>
              </a:rPr>
              <a:t>-6</a:t>
            </a:r>
            <a:endParaRPr lang="en-GB" baseline="300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Empirical fitting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Buckingham potential, the parameters </a:t>
            </a:r>
            <a:r>
              <a:rPr lang="en-GB" b="1" dirty="0" smtClean="0"/>
              <a:t>A</a:t>
            </a:r>
            <a:r>
              <a:rPr lang="en-GB" dirty="0" smtClean="0"/>
              <a:t>, </a:t>
            </a:r>
            <a:r>
              <a:rPr lang="en-GB" b="1" dirty="0" smtClean="0">
                <a:sym typeface="Symbol"/>
              </a:rPr>
              <a:t></a:t>
            </a:r>
            <a:r>
              <a:rPr lang="en-GB" dirty="0" smtClean="0">
                <a:sym typeface="Symbol"/>
              </a:rPr>
              <a:t> and </a:t>
            </a:r>
            <a:r>
              <a:rPr lang="en-GB" b="1" dirty="0" smtClean="0">
                <a:sym typeface="Symbol"/>
              </a:rPr>
              <a:t>C</a:t>
            </a:r>
            <a:r>
              <a:rPr lang="en-GB" dirty="0" smtClean="0">
                <a:sym typeface="Symbol"/>
              </a:rPr>
              <a:t> must be provided, and they are normally obtained by </a:t>
            </a:r>
            <a:r>
              <a:rPr lang="en-GB" b="1" dirty="0" smtClean="0">
                <a:sym typeface="Symbol"/>
              </a:rPr>
              <a:t>empirical fitting</a:t>
            </a:r>
            <a:r>
              <a:rPr lang="en-GB" dirty="0" smtClean="0">
                <a:sym typeface="Symbol"/>
              </a:rPr>
              <a:t>. The </a:t>
            </a:r>
            <a:r>
              <a:rPr lang="en-GB" b="1" dirty="0" smtClean="0">
                <a:sym typeface="Symbol"/>
              </a:rPr>
              <a:t>q</a:t>
            </a:r>
            <a:r>
              <a:rPr lang="en-GB" b="1" baseline="-25000" dirty="0" smtClean="0">
                <a:sym typeface="Symbol"/>
              </a:rPr>
              <a:t>1</a:t>
            </a:r>
            <a:r>
              <a:rPr lang="en-GB" dirty="0" smtClean="0">
                <a:sym typeface="Symbol"/>
              </a:rPr>
              <a:t> and</a:t>
            </a:r>
            <a:r>
              <a:rPr lang="en-GB" b="1" dirty="0" smtClean="0">
                <a:sym typeface="Symbol"/>
              </a:rPr>
              <a:t> q</a:t>
            </a:r>
            <a:r>
              <a:rPr lang="en-GB" b="1" baseline="-25000" dirty="0" smtClean="0">
                <a:sym typeface="Symbol"/>
              </a:rPr>
              <a:t>2</a:t>
            </a:r>
            <a:r>
              <a:rPr lang="en-GB" b="1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are </a:t>
            </a:r>
            <a:r>
              <a:rPr lang="en-GB" b="1" dirty="0" smtClean="0">
                <a:sym typeface="Symbol"/>
              </a:rPr>
              <a:t>charges</a:t>
            </a:r>
            <a:r>
              <a:rPr lang="en-GB" dirty="0" smtClean="0">
                <a:sym typeface="Symbol"/>
              </a:rPr>
              <a:t> of the interacting ions.</a:t>
            </a:r>
          </a:p>
          <a:p>
            <a:r>
              <a:rPr lang="en-GB" dirty="0" smtClean="0">
                <a:sym typeface="Symbol"/>
              </a:rPr>
              <a:t>Empirical fitting involves varying the parameters until the minimum energy structure and properties they predict corresponds to the experimental values.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Empirical fitting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example of detailed potential fitting is available:</a:t>
            </a:r>
          </a:p>
          <a:p>
            <a:pPr lvl="1"/>
            <a:r>
              <a:rPr lang="en-GB" dirty="0" smtClean="0"/>
              <a:t> M S D Read, R A Jackson, </a:t>
            </a:r>
            <a:r>
              <a:rPr lang="en-GB" i="1" dirty="0" smtClean="0"/>
              <a:t>Journal of Nuclear Materials</a:t>
            </a:r>
            <a:r>
              <a:rPr lang="en-GB" dirty="0" smtClean="0"/>
              <a:t>, </a:t>
            </a:r>
            <a:r>
              <a:rPr lang="en-GB" b="1" dirty="0" smtClean="0"/>
              <a:t>406</a:t>
            </a:r>
            <a:r>
              <a:rPr lang="en-GB" dirty="0" smtClean="0"/>
              <a:t> (2010) 293–303</a:t>
            </a:r>
          </a:p>
          <a:p>
            <a:r>
              <a:rPr lang="en-GB" dirty="0" smtClean="0"/>
              <a:t>In this paper, the potential is fitted to the structure </a:t>
            </a:r>
            <a:r>
              <a:rPr lang="en-GB" i="1" dirty="0" smtClean="0"/>
              <a:t>and lattice </a:t>
            </a:r>
            <a:r>
              <a:rPr lang="en-GB" dirty="0" smtClean="0"/>
              <a:t>properties</a:t>
            </a:r>
            <a:r>
              <a:rPr lang="en-GB" i="1" dirty="0" smtClean="0"/>
              <a:t> </a:t>
            </a:r>
            <a:r>
              <a:rPr lang="en-GB" dirty="0" smtClean="0"/>
              <a:t>of UO</a:t>
            </a:r>
            <a:r>
              <a:rPr lang="en-GB" baseline="-25000" dirty="0" smtClean="0"/>
              <a:t>2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Birmingham Seminar 06/12/12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113. UO2 JNM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5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el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eel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2384</Words>
  <Application>Microsoft Office PowerPoint</Application>
  <PresentationFormat>On-screen Show (4:3)</PresentationFormat>
  <Paragraphs>467</Paragraphs>
  <Slides>45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Office Theme</vt:lpstr>
      <vt:lpstr>Keele ppt template</vt:lpstr>
      <vt:lpstr>1_Keele ppt template</vt:lpstr>
      <vt:lpstr>Picture</vt:lpstr>
      <vt:lpstr>Document</vt:lpstr>
      <vt:lpstr>Equation</vt:lpstr>
      <vt:lpstr>Computer Modelling of Materials for Optical and Energy Applications</vt:lpstr>
      <vt:lpstr>Acknowledgements</vt:lpstr>
      <vt:lpstr>Talk contents</vt:lpstr>
      <vt:lpstr>Introduction and motivation</vt:lpstr>
      <vt:lpstr>Methodology</vt:lpstr>
      <vt:lpstr>Interatomic potentials</vt:lpstr>
      <vt:lpstr>Empirical fitting</vt:lpstr>
      <vt:lpstr>Empirical fitting case study</vt:lpstr>
      <vt:lpstr>PowerPoint Presentation</vt:lpstr>
      <vt:lpstr>PowerPoint Presentation</vt:lpstr>
      <vt:lpstr>PowerPoint Presentation</vt:lpstr>
      <vt:lpstr>Defects in materials</vt:lpstr>
      <vt:lpstr>Defect calculations</vt:lpstr>
      <vt:lpstr>PowerPoint Presentation</vt:lpstr>
      <vt:lpstr>Substitution and solution energies</vt:lpstr>
      <vt:lpstr>Application: nuclear clocks</vt:lpstr>
      <vt:lpstr>Candidate crystals for Th doping</vt:lpstr>
      <vt:lpstr>Case study: modelling Th4+ in LiCaAlF6</vt:lpstr>
      <vt:lpstr>Journal of Physics: Condensed Matter 21 (2009) 325403</vt:lpstr>
      <vt:lpstr>1. Modelling LiCaAlF6*</vt:lpstr>
      <vt:lpstr>2. Modelling ThF4</vt:lpstr>
      <vt:lpstr>3. Where does Th substitute in LiCaAlF6?</vt:lpstr>
      <vt:lpstr>Solution energies (eV) for  different solution schemes</vt:lpstr>
      <vt:lpstr>Conclusions on case study</vt:lpstr>
      <vt:lpstr>232Th doped CaF2</vt:lpstr>
      <vt:lpstr>Latest ideas on Th-CaF2 (Keele 3rd year project: Sam Tang) </vt:lpstr>
      <vt:lpstr>Modelling pure &amp; defective surfaces of mixed metal fluorides (Tom Littleford’s PhD)</vt:lpstr>
      <vt:lpstr>YLF Morphology</vt:lpstr>
      <vt:lpstr>YLF morphology as affected by Ce dopants</vt:lpstr>
      <vt:lpstr>Relative effect on surfaces</vt:lpstr>
      <vt:lpstr>Modelling nuclear fuels (Scott Walker’s PhD)</vt:lpstr>
      <vt:lpstr>History!</vt:lpstr>
      <vt:lpstr>Approaches to modelling MOX (&amp; doped materials)</vt:lpstr>
      <vt:lpstr>PowerPoint Presentation</vt:lpstr>
      <vt:lpstr>Modelling zircon and related materials</vt:lpstr>
      <vt:lpstr>Structure prediction of coffinite</vt:lpstr>
      <vt:lpstr>Coffinite and radioactive decay</vt:lpstr>
      <vt:lpstr>238U decay series</vt:lpstr>
      <vt:lpstr>Modelling concentration dependence of doping</vt:lpstr>
      <vt:lpstr>Explanation of method (i)</vt:lpstr>
      <vt:lpstr>Explanation of method (ii)</vt:lpstr>
      <vt:lpstr>Defect concentration results*</vt:lpstr>
      <vt:lpstr>Future work</vt:lpstr>
      <vt:lpstr>Some of the team …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Modelling of Materials for Optical and Energy Applications</dc:title>
  <dc:creator>Rob</dc:creator>
  <cp:lastModifiedBy>Rob</cp:lastModifiedBy>
  <cp:revision>79</cp:revision>
  <dcterms:created xsi:type="dcterms:W3CDTF">2006-08-16T00:00:00Z</dcterms:created>
  <dcterms:modified xsi:type="dcterms:W3CDTF">2012-12-03T17:44:30Z</dcterms:modified>
</cp:coreProperties>
</file>