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1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3" r:id="rId16"/>
    <p:sldId id="26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92" d="100"/>
          <a:sy n="92" d="100"/>
        </p:scale>
        <p:origin x="-16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789D64F-98B5-40DC-A323-40855B7E15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150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051C9D7-EABE-44F1-80AD-AA9A70D52B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01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che-20028: Statistical Thermodynamics Lecture 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54832-8EB8-4CB6-A6A7-927175457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92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che-20028: Statistical Thermodynamics Lecture 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5BE5-8F4F-4A4D-8598-9D516E62A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che-20028: Statistical Thermodynamics Lecture 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884C1-2744-425E-8F07-7620D17E6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46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che-20028: Statistical Thermodynamics Lecture 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C044C-066D-47A4-B603-6248704AF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3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che-20028: Statistical Thermodynamics Lecture 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398E1-76B8-4416-B1EB-0A8545BD9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55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che-20028: Statistical Thermodynamics Lecture 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92B90-DA45-4E92-9BA2-BBD4FF523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57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che-20028: Statistical Thermodynamics Lecture 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158E1-5BA5-48B3-A6D7-C33FEA868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59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che-20028: Statistical Thermodynamics Lecture 3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07397-DE71-4F77-917C-A352D2CA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52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che-20028: Statistical Thermodynamics Lecture 3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750A1-CB60-4AF6-BC83-B6959C8DA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6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che-20028: Statistical Thermodynamics Lecture 3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B2BAF-D7BF-4015-8089-1FFE525CF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48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che-20028: Statistical Thermodynamics Lecture 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9A1DD-3CDA-4D4E-B7E4-6F2647F2E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5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che-20028: Statistical Thermodynamics Lecture 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04D36-604C-49A8-B0E5-CA40AA430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33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che-20028: Statistical Thermodynamics Lecture 3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70407A11-8E30-49E6-B470-ACAA99DD9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17156" y="1772816"/>
            <a:ext cx="8569325" cy="45889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GB" b="1" dirty="0">
                <a:solidFill>
                  <a:srgbClr val="000000"/>
                </a:solidFill>
                <a:latin typeface="Arial" charset="0"/>
              </a:rPr>
              <a:t>CHE-20028: PHYSICAL &amp; INORGANIC CHEMISTRY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endParaRPr lang="en-GB" b="1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GB" b="1" dirty="0" smtClean="0">
                <a:latin typeface="Arial" charset="0"/>
              </a:rPr>
              <a:t>STATISTICAL THERMODYNAMICS: </a:t>
            </a:r>
            <a:r>
              <a:rPr lang="en-GB" b="1" dirty="0">
                <a:latin typeface="Arial" charset="0"/>
              </a:rPr>
              <a:t>LECTURE </a:t>
            </a:r>
            <a:r>
              <a:rPr lang="en-GB" b="1" dirty="0" smtClean="0">
                <a:latin typeface="Arial" charset="0"/>
              </a:rPr>
              <a:t>3</a:t>
            </a:r>
            <a:endParaRPr lang="en-GB" b="1" dirty="0">
              <a:solidFill>
                <a:schemeClr val="accent2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endParaRPr lang="en-GB" sz="1800" b="1" dirty="0">
              <a:solidFill>
                <a:schemeClr val="accent2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GB" b="1" dirty="0">
                <a:latin typeface="Arial" charset="0"/>
              </a:rPr>
              <a:t>Dr Rob Jackson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endParaRPr lang="en-GB" b="1" dirty="0" smtClean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GB" b="1" dirty="0" smtClean="0">
                <a:latin typeface="Arial" charset="0"/>
              </a:rPr>
              <a:t>Office: LJ 1.16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GB" b="1" dirty="0" smtClean="0">
                <a:latin typeface="Arial" charset="0"/>
              </a:rPr>
              <a:t>r.a.jackson@keele.ac.uk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GB" b="1" dirty="0" smtClean="0">
                <a:latin typeface="Arial" charset="0"/>
              </a:rPr>
              <a:t>http://www.facebook.com/robjteaching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GB" b="1" dirty="0">
              <a:latin typeface="Arial" charset="0"/>
            </a:endParaRPr>
          </a:p>
        </p:txBody>
      </p:sp>
      <p:pic>
        <p:nvPicPr>
          <p:cNvPr id="4" name="Picture 2" descr="C:\Users\Rob\Dropbox\Photos\Keele_logos\Keele_logos_2011\JPGS\_ON BLUE\CMYK_jpgs\Keele_Logo_stacked_REV_cmy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16633"/>
            <a:ext cx="2808312" cy="1085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che-20028: Statistical Thermodynamics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06904E-457C-45D2-BB63-FCE77DF1503C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Chemical equilibrium: the statistical basis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At equilibrium we have a mixture of products and reactants.</a:t>
            </a:r>
          </a:p>
          <a:p>
            <a:pPr eaLnBrk="1" hangingPunct="1"/>
            <a:r>
              <a:rPr lang="en-GB" smtClean="0"/>
              <a:t>According to statistical thermodynamics, the product and reactant molecules will be distributed over a range of energy levels according to a Boltzmann distribution.</a:t>
            </a:r>
          </a:p>
          <a:p>
            <a:pPr eaLnBrk="1" hangingPunct="1"/>
            <a:r>
              <a:rPr lang="en-GB" smtClean="0"/>
              <a:t>We can illustrate this by two ‘reaction scenarios’: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che-20028: Statistical Thermodynamics Lecture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08759-FB8B-4AA4-BBF5-6CF6B45A5DB8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(a) A normal endothermic reaction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139952" y="1981200"/>
            <a:ext cx="4318248" cy="4114800"/>
          </a:xfrm>
        </p:spPr>
        <p:txBody>
          <a:bodyPr/>
          <a:lstStyle/>
          <a:p>
            <a:pPr eaLnBrk="1" hangingPunct="1"/>
            <a:r>
              <a:rPr lang="en-GB" sz="2400" dirty="0" smtClean="0"/>
              <a:t>The diagram shows the occupation of energy levels for reactants, R (</a:t>
            </a:r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</a:rPr>
              <a:t>grey</a:t>
            </a:r>
            <a:r>
              <a:rPr lang="en-GB" sz="2400" dirty="0" smtClean="0"/>
              <a:t>) and products, P (</a:t>
            </a:r>
            <a:r>
              <a:rPr lang="en-GB" sz="2400" dirty="0" smtClean="0">
                <a:solidFill>
                  <a:srgbClr val="00B0F0"/>
                </a:solidFill>
              </a:rPr>
              <a:t>blue</a:t>
            </a:r>
            <a:r>
              <a:rPr lang="en-GB" sz="2400" dirty="0" smtClean="0"/>
              <a:t>).</a:t>
            </a:r>
          </a:p>
          <a:p>
            <a:pPr eaLnBrk="1" hangingPunct="1"/>
            <a:r>
              <a:rPr lang="en-GB" sz="2400" dirty="0" smtClean="0"/>
              <a:t>The reactant molecules are in the lower energy levels, and the population of the product levels is less.</a:t>
            </a:r>
          </a:p>
          <a:p>
            <a:pPr eaLnBrk="1" hangingPunct="1"/>
            <a:r>
              <a:rPr lang="en-GB" sz="2400" dirty="0" smtClean="0"/>
              <a:t>Reaction is endothermic.</a:t>
            </a:r>
          </a:p>
        </p:txBody>
      </p:sp>
      <p:graphicFrame>
        <p:nvGraphicFramePr>
          <p:cNvPr id="17414" name="Object 6"/>
          <p:cNvGraphicFramePr>
            <a:graphicFrameLocks noGrp="1" noChangeAspect="1"/>
          </p:cNvGraphicFramePr>
          <p:nvPr>
            <p:ph type="clipArt" sz="half" idx="1"/>
            <p:extLst>
              <p:ext uri="{D42A27DB-BD31-4B8C-83A1-F6EECF244321}">
                <p14:modId xmlns:p14="http://schemas.microsoft.com/office/powerpoint/2010/main" val="3553179366"/>
              </p:ext>
            </p:extLst>
          </p:nvPr>
        </p:nvGraphicFramePr>
        <p:xfrm>
          <a:off x="107504" y="2780928"/>
          <a:ext cx="3822576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Slide" r:id="rId3" imgW="4572000" imgH="3429000" progId="PowerPoint.Slide.8">
                  <p:embed/>
                </p:oleObj>
              </mc:Choice>
              <mc:Fallback>
                <p:oleObj name="Slide" r:id="rId3" imgW="4572000" imgH="3429000" progId="PowerPoint.Slid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2780928"/>
                        <a:ext cx="3822576" cy="28575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che-20028: Statistical Thermodynamics Lecture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85330-CD3F-4E9A-B5E8-1F5A2AB6771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(b) An endothermic reaction where products dominate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27984" y="1988840"/>
            <a:ext cx="4032448" cy="417646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The energy levels for the product, P, are closely spaced, so even though they are of higher energy, their population will be higher, and the products will dominate at equilibrium.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dirty="0" smtClean="0"/>
              <a:t>High entropy</a:t>
            </a:r>
            <a:r>
              <a:rPr lang="en-GB" sz="2400" dirty="0" smtClean="0"/>
              <a:t> leads to </a:t>
            </a:r>
            <a:r>
              <a:rPr lang="en-GB" sz="2400" b="1" dirty="0" smtClean="0"/>
              <a:t>closely spaced</a:t>
            </a:r>
            <a:r>
              <a:rPr lang="en-GB" sz="2400" dirty="0" smtClean="0"/>
              <a:t> levels.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An entropically favoured reaction.</a:t>
            </a:r>
          </a:p>
        </p:txBody>
      </p:sp>
      <p:graphicFrame>
        <p:nvGraphicFramePr>
          <p:cNvPr id="26624" name="Object 0"/>
          <p:cNvGraphicFramePr>
            <a:graphicFrameLocks noGrp="1" noChangeAspect="1"/>
          </p:cNvGraphicFramePr>
          <p:nvPr>
            <p:ph type="clipArt" sz="half" idx="1"/>
            <p:extLst>
              <p:ext uri="{D42A27DB-BD31-4B8C-83A1-F6EECF244321}">
                <p14:modId xmlns:p14="http://schemas.microsoft.com/office/powerpoint/2010/main" val="3026908771"/>
              </p:ext>
            </p:extLst>
          </p:nvPr>
        </p:nvGraphicFramePr>
        <p:xfrm>
          <a:off x="251520" y="2636912"/>
          <a:ext cx="3810000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Slide" r:id="rId3" imgW="4572000" imgH="3429000" progId="PowerPoint.Slide.8">
                  <p:embed/>
                </p:oleObj>
              </mc:Choice>
              <mc:Fallback>
                <p:oleObj name="Slide" r:id="rId3" imgW="4572000" imgH="3429000" progId="PowerPoint.Slide.8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636912"/>
                        <a:ext cx="3810000" cy="28575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che-20028: Statistical Thermodynamics Lecture 3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4977B-3243-47CD-85F0-EA355F5A96D9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Calculating equilibrium constants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Equilibrium constants can be calculated if we know the partition functions of the products and reactants: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lvl="1" eaLnBrk="1" hangingPunct="1">
              <a:buFont typeface="Arial" pitchFamily="34" charset="0"/>
              <a:buChar char="•"/>
            </a:pPr>
            <a:r>
              <a:rPr lang="en-GB" dirty="0" smtClean="0">
                <a:sym typeface="Symbol"/>
              </a:rPr>
              <a:t></a:t>
            </a:r>
            <a:r>
              <a:rPr lang="en-GB" baseline="-25000" dirty="0" smtClean="0">
                <a:sym typeface="Symbol"/>
              </a:rPr>
              <a:t>r</a:t>
            </a:r>
            <a:r>
              <a:rPr lang="en-GB" dirty="0" smtClean="0">
                <a:sym typeface="Symbol"/>
              </a:rPr>
              <a:t>E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>
                <a:sym typeface="Symbol"/>
              </a:rPr>
              <a:t> is the energy difference between products and reactants.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GB" dirty="0" smtClean="0"/>
              <a:t>This equation links spectroscopy to equilibrium thermochemistry.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</p:txBody>
      </p:sp>
      <p:graphicFrame>
        <p:nvGraphicFramePr>
          <p:cNvPr id="8194" name="Object 0"/>
          <p:cNvGraphicFramePr>
            <a:graphicFrameLocks noChangeAspect="1"/>
          </p:cNvGraphicFramePr>
          <p:nvPr/>
        </p:nvGraphicFramePr>
        <p:xfrm>
          <a:off x="1143000" y="3505200"/>
          <a:ext cx="320040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3" imgW="1409400" imgH="380880" progId="Equation.3">
                  <p:embed/>
                </p:oleObj>
              </mc:Choice>
              <mc:Fallback>
                <p:oleObj name="Equation" r:id="rId3" imgW="1409400" imgH="38088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05200"/>
                        <a:ext cx="320040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che-20028: Statistical Thermodynamics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B3919-D157-4AFE-B6C1-CAEF06847389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Ionisation reactions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For an ionisation reaction, replace </a:t>
            </a:r>
            <a:r>
              <a:rPr lang="en-GB" dirty="0">
                <a:sym typeface="Symbol"/>
              </a:rPr>
              <a:t></a:t>
            </a:r>
            <a:r>
              <a:rPr lang="en-GB" baseline="-25000" dirty="0">
                <a:sym typeface="Symbol"/>
              </a:rPr>
              <a:t>r</a:t>
            </a:r>
            <a:r>
              <a:rPr lang="en-GB" dirty="0">
                <a:sym typeface="Symbol"/>
              </a:rPr>
              <a:t>E</a:t>
            </a:r>
            <a:r>
              <a:rPr lang="en-GB" baseline="-25000" dirty="0">
                <a:sym typeface="Symbol"/>
              </a:rPr>
              <a:t>0</a:t>
            </a:r>
            <a:r>
              <a:rPr lang="en-GB" dirty="0">
                <a:sym typeface="Symbol"/>
              </a:rPr>
              <a:t> </a:t>
            </a:r>
            <a:r>
              <a:rPr lang="en-GB" dirty="0" smtClean="0">
                <a:sym typeface="Symbol"/>
              </a:rPr>
              <a:t>by the ionisation energy, I.</a:t>
            </a: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e.g. Na(g)</a:t>
            </a:r>
            <a:r>
              <a:rPr lang="en-GB" dirty="0" smtClean="0">
                <a:sym typeface="Symbol" pitchFamily="18" charset="2"/>
              </a:rPr>
              <a:t> Na</a:t>
            </a:r>
            <a:r>
              <a:rPr lang="en-GB" baseline="30000" dirty="0" smtClean="0">
                <a:sym typeface="Symbol" pitchFamily="18" charset="2"/>
              </a:rPr>
              <a:t>+</a:t>
            </a:r>
            <a:r>
              <a:rPr lang="en-GB" dirty="0" smtClean="0">
                <a:sym typeface="Symbol" pitchFamily="18" charset="2"/>
              </a:rPr>
              <a:t>(g) + e</a:t>
            </a:r>
            <a:r>
              <a:rPr lang="en-GB" baseline="30000" dirty="0" smtClean="0">
                <a:sym typeface="Symbol" pitchFamily="18" charset="2"/>
              </a:rPr>
              <a:t>-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The products are a sodium ion and an electron. The electron has spin and translational contributions to q, and the ion has just a translational contribution.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The reactant will have both translational and spin contributions to its partition function (why spin?)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K for an ionisation reaction</a:t>
            </a:r>
            <a:endParaRPr lang="en-GB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che-20028: Statistical Thermodynamics Lecture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398E1-76B8-4416-B1EB-0A8545BD931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 </a:t>
            </a:r>
            <a:r>
              <a:rPr lang="en-GB" dirty="0" err="1" smtClean="0"/>
              <a:t>q</a:t>
            </a:r>
            <a:r>
              <a:rPr lang="en-GB" baseline="-25000" dirty="0" err="1" smtClean="0"/>
              <a:t>p</a:t>
            </a:r>
            <a:r>
              <a:rPr lang="en-GB" dirty="0" smtClean="0"/>
              <a:t> = q(Na</a:t>
            </a:r>
            <a:r>
              <a:rPr lang="en-GB" baseline="30000" dirty="0" smtClean="0"/>
              <a:t>+</a:t>
            </a:r>
            <a:r>
              <a:rPr lang="en-GB" dirty="0" smtClean="0"/>
              <a:t>) q(e</a:t>
            </a:r>
            <a:r>
              <a:rPr lang="en-GB" baseline="30000" dirty="0" smtClean="0"/>
              <a:t>-</a:t>
            </a:r>
            <a:r>
              <a:rPr lang="en-GB" dirty="0" smtClean="0"/>
              <a:t>), </a:t>
            </a:r>
            <a:r>
              <a:rPr lang="en-GB" dirty="0" err="1" smtClean="0"/>
              <a:t>q</a:t>
            </a:r>
            <a:r>
              <a:rPr lang="en-GB" baseline="-25000" dirty="0" err="1" smtClean="0"/>
              <a:t>r</a:t>
            </a:r>
            <a:r>
              <a:rPr lang="en-GB" dirty="0" smtClean="0"/>
              <a:t> = q(Na)</a:t>
            </a:r>
          </a:p>
          <a:p>
            <a:r>
              <a:rPr lang="en-GB" dirty="0" smtClean="0"/>
              <a:t>K = [(q(Na</a:t>
            </a:r>
            <a:r>
              <a:rPr lang="en-GB" baseline="30000" dirty="0"/>
              <a:t>+</a:t>
            </a:r>
            <a:r>
              <a:rPr lang="en-GB" dirty="0"/>
              <a:t>) q(e</a:t>
            </a:r>
            <a:r>
              <a:rPr lang="en-GB" baseline="30000" dirty="0"/>
              <a:t>-</a:t>
            </a:r>
            <a:r>
              <a:rPr lang="en-GB" dirty="0" smtClean="0"/>
              <a:t>))/q(Na)] exp (-I/RT)</a:t>
            </a:r>
            <a:endParaRPr lang="en-GB" dirty="0"/>
          </a:p>
          <a:p>
            <a:r>
              <a:rPr lang="en-GB" dirty="0" smtClean="0"/>
              <a:t>Obtaining the expressions for the partition functions and substituting in the above equation gives: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Question 3 (iv) on the problem sheet applies this equation.</a:t>
            </a:r>
            <a:endParaRPr lang="en-GB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51920" y="4077072"/>
            <a:ext cx="4495238" cy="914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513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che-20028: Statistical Thermodynamics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CD33D-CBA4-46BF-B1AF-3F478FAE0D91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Summary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We have seen how to calculate Gibbs free energy for the specific examples of: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A monatomic gas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A diatomic gas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The statistical interpretation of equilibrium has been introduced.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The determination of equilibrium constants by statistical thermodynamics has been introduced and illustrated for ionisation reactions.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che-20028: Statistical Thermodynamics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D2385B-2819-4C0C-8766-F95BF0EFF9A9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Statistical Thermodynamics: topics for lecture 3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Summary from lecture 2</a:t>
            </a:r>
          </a:p>
          <a:p>
            <a:pPr eaLnBrk="1" hangingPunct="1"/>
            <a:r>
              <a:rPr lang="en-GB" dirty="0" smtClean="0"/>
              <a:t>Calculation of the Gibbs free energy</a:t>
            </a:r>
          </a:p>
          <a:p>
            <a:pPr lvl="1" eaLnBrk="1" hangingPunct="1"/>
            <a:r>
              <a:rPr lang="en-GB" dirty="0" smtClean="0"/>
              <a:t>Monatomic gas</a:t>
            </a:r>
          </a:p>
          <a:p>
            <a:pPr lvl="1" eaLnBrk="1" hangingPunct="1"/>
            <a:r>
              <a:rPr lang="en-GB" dirty="0" smtClean="0"/>
              <a:t>Diatomic Gas</a:t>
            </a:r>
          </a:p>
          <a:p>
            <a:pPr eaLnBrk="1" hangingPunct="1"/>
            <a:r>
              <a:rPr lang="en-GB" dirty="0" smtClean="0"/>
              <a:t>Equilibrium and the Boltzmann distribution</a:t>
            </a:r>
          </a:p>
          <a:p>
            <a:pPr eaLnBrk="1" hangingPunct="1"/>
            <a:r>
              <a:rPr lang="en-GB" dirty="0" smtClean="0"/>
              <a:t>Calculation of equilibrium constants for ionisation reactions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che-20028: Statistical Thermodynamics Lecture 3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1437EC-E9CD-45F0-B996-45EBFA27B6C2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Calculation of the Gibbs free energy - 1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 lecture 2 (slides 7-8) we saw that the internal energy can be obtained from the partition function using the expression: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Similarly, we can get an expression for the Gibbs free energy.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219200" y="3733800"/>
          <a:ext cx="292735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" imgW="1218960" imgH="393480" progId="Equation.3">
                  <p:embed/>
                </p:oleObj>
              </mc:Choice>
              <mc:Fallback>
                <p:oleObj name="Equation" r:id="rId3" imgW="12189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733800"/>
                        <a:ext cx="2927350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che-20028: Statistical Thermodynamics Lecture 3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8E91F-6386-47C2-9F1F-03CD210E4DC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Calculation of the Gibbs free energy - 2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The corresponding expression for the Gibbs free energy for a gas containing N molecules is: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So, once again, we can obtain a thermodynamic property from the </a:t>
            </a:r>
            <a:r>
              <a:rPr lang="en-GB" b="1" dirty="0" smtClean="0"/>
              <a:t>partition function</a:t>
            </a:r>
            <a:r>
              <a:rPr lang="en-GB" dirty="0" smtClean="0"/>
              <a:t> only (other terms are </a:t>
            </a:r>
            <a:r>
              <a:rPr lang="en-GB" b="1" dirty="0" smtClean="0"/>
              <a:t>constant</a:t>
            </a:r>
            <a:r>
              <a:rPr lang="en-GB" dirty="0" smtClean="0"/>
              <a:t>).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1143000" y="3352800"/>
          <a:ext cx="411480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3" imgW="1244520" imgH="342720" progId="Equation.3">
                  <p:embed/>
                </p:oleObj>
              </mc:Choice>
              <mc:Fallback>
                <p:oleObj name="Equation" r:id="rId3" imgW="1244520" imgH="342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352800"/>
                        <a:ext cx="4114800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che-20028: Statistical Thermodynamics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61B51-EF45-4947-9156-6728A00E58CF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The Gibbs free energy for a monatomic gas - 1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To use the expression given in the previous slide, all we have to do is substitute q by the relevant partition function(s).</a:t>
            </a:r>
          </a:p>
          <a:p>
            <a:pPr eaLnBrk="1" hangingPunct="1"/>
            <a:r>
              <a:rPr lang="en-GB" dirty="0" smtClean="0"/>
              <a:t>For a monatomic gas, q = </a:t>
            </a:r>
            <a:r>
              <a:rPr lang="en-GB" dirty="0" err="1" smtClean="0"/>
              <a:t>q</a:t>
            </a:r>
            <a:r>
              <a:rPr lang="en-GB" baseline="30000" dirty="0" err="1" smtClean="0"/>
              <a:t>T</a:t>
            </a:r>
            <a:r>
              <a:rPr lang="en-GB" baseline="30000" dirty="0" smtClean="0"/>
              <a:t> </a:t>
            </a:r>
            <a:r>
              <a:rPr lang="en-GB" dirty="0" smtClean="0"/>
              <a:t>(see</a:t>
            </a:r>
            <a:r>
              <a:rPr lang="en-GB" baseline="30000" dirty="0" smtClean="0"/>
              <a:t> </a:t>
            </a:r>
            <a:r>
              <a:rPr lang="en-GB" dirty="0" smtClean="0"/>
              <a:t>lecture 2 slide 9).</a:t>
            </a:r>
          </a:p>
          <a:p>
            <a:pPr eaLnBrk="1" hangingPunct="1"/>
            <a:r>
              <a:rPr lang="en-GB" dirty="0" smtClean="0"/>
              <a:t>We substitute for q, and replace V by </a:t>
            </a:r>
            <a:r>
              <a:rPr lang="en-GB" dirty="0" err="1" smtClean="0"/>
              <a:t>nRT</a:t>
            </a:r>
            <a:r>
              <a:rPr lang="en-GB" dirty="0" smtClean="0"/>
              <a:t>/p (ideal gas equation), and obtain, for a mole of gas, the expression given on the next slide: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che-20028: Statistical Thermodynamics Lecture 3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C6B28-52FE-4CAF-B604-16321E20F799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The Gibbs free energy for a monatomic gas - 2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 expression is:</a:t>
            </a:r>
          </a:p>
          <a:p>
            <a:pPr marL="0" indent="0" eaLnBrk="1" hangingPunct="1">
              <a:buNone/>
            </a:pPr>
            <a:endParaRPr lang="en-GB" dirty="0" smtClean="0"/>
          </a:p>
          <a:p>
            <a:pPr eaLnBrk="1" hangingPunct="1"/>
            <a:endParaRPr lang="en-GB" dirty="0" smtClean="0"/>
          </a:p>
          <a:p>
            <a:pPr marL="0" indent="0" eaLnBrk="1" hangingPunct="1">
              <a:buNone/>
            </a:pPr>
            <a:endParaRPr lang="en-GB" dirty="0" smtClean="0"/>
          </a:p>
          <a:p>
            <a:pPr eaLnBrk="1" hangingPunct="1"/>
            <a:r>
              <a:rPr lang="en-GB" dirty="0" smtClean="0"/>
              <a:t>Note: </a:t>
            </a:r>
            <a:r>
              <a:rPr lang="en-GB" dirty="0" err="1" smtClean="0"/>
              <a:t>G</a:t>
            </a:r>
            <a:r>
              <a:rPr lang="en-GB" baseline="-25000" dirty="0" err="1" smtClean="0"/>
              <a:t>m</a:t>
            </a:r>
            <a:r>
              <a:rPr lang="en-GB" dirty="0" smtClean="0"/>
              <a:t> is the Gibbs free energy </a:t>
            </a:r>
            <a:r>
              <a:rPr lang="en-GB" b="1" dirty="0" smtClean="0"/>
              <a:t>per mole</a:t>
            </a:r>
            <a:r>
              <a:rPr lang="en-GB" dirty="0" smtClean="0"/>
              <a:t>.</a:t>
            </a:r>
          </a:p>
          <a:p>
            <a:pPr eaLnBrk="1" hangingPunct="1"/>
            <a:r>
              <a:rPr lang="en-GB" dirty="0" smtClean="0"/>
              <a:t>Under standard conditions, p= p</a:t>
            </a:r>
            <a:r>
              <a:rPr lang="en-GB" baseline="30000" dirty="0" smtClean="0">
                <a:sym typeface="Symbol" pitchFamily="18" charset="2"/>
              </a:rPr>
              <a:t></a:t>
            </a:r>
            <a:r>
              <a:rPr lang="en-GB" dirty="0" smtClean="0"/>
              <a:t>= 10</a:t>
            </a:r>
            <a:r>
              <a:rPr lang="en-GB" baseline="30000" dirty="0" smtClean="0"/>
              <a:t>5</a:t>
            </a:r>
            <a:r>
              <a:rPr lang="en-GB" dirty="0" smtClean="0"/>
              <a:t> Pa.</a:t>
            </a:r>
          </a:p>
          <a:p>
            <a:pPr eaLnBrk="1" hangingPunct="1"/>
            <a:r>
              <a:rPr lang="en-GB" dirty="0" smtClean="0"/>
              <a:t>So we can calculate </a:t>
            </a:r>
            <a:r>
              <a:rPr lang="en-GB" dirty="0" err="1" smtClean="0"/>
              <a:t>G</a:t>
            </a:r>
            <a:r>
              <a:rPr lang="en-GB" baseline="-25000" dirty="0" err="1" smtClean="0"/>
              <a:t>m</a:t>
            </a:r>
            <a:r>
              <a:rPr lang="en-GB" dirty="0" smtClean="0"/>
              <a:t> – </a:t>
            </a:r>
            <a:r>
              <a:rPr lang="en-GB" dirty="0" err="1" smtClean="0"/>
              <a:t>G</a:t>
            </a:r>
            <a:r>
              <a:rPr lang="en-GB" baseline="-25000" dirty="0" err="1" smtClean="0"/>
              <a:t>m</a:t>
            </a:r>
            <a:r>
              <a:rPr lang="en-GB" dirty="0" smtClean="0"/>
              <a:t>(0) for any monatomic gas. What does this mean?</a:t>
            </a:r>
            <a:endParaRPr lang="en-GB" baseline="-25000" dirty="0" smtClean="0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358602"/>
              </p:ext>
            </p:extLst>
          </p:nvPr>
        </p:nvGraphicFramePr>
        <p:xfrm>
          <a:off x="1043608" y="2636912"/>
          <a:ext cx="5638800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3" imgW="2260440" imgH="520560" progId="Equation.3">
                  <p:embed/>
                </p:oleObj>
              </mc:Choice>
              <mc:Fallback>
                <p:oleObj name="Equation" r:id="rId3" imgW="2260440" imgH="52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636912"/>
                        <a:ext cx="5638800" cy="129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Example: calculate the Gibbs free </a:t>
            </a:r>
            <a:r>
              <a:rPr lang="en-GB" sz="3200" dirty="0"/>
              <a:t>e</a:t>
            </a:r>
            <a:r>
              <a:rPr lang="en-GB" sz="3200" dirty="0" smtClean="0"/>
              <a:t>nergy for He(g) at 298K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 (He) = 4.0026 x 1.661 x 10</a:t>
            </a:r>
            <a:r>
              <a:rPr lang="en-GB" baseline="30000" dirty="0" smtClean="0"/>
              <a:t>-27</a:t>
            </a:r>
            <a:r>
              <a:rPr lang="en-GB" dirty="0" smtClean="0"/>
              <a:t> kg</a:t>
            </a:r>
          </a:p>
          <a:p>
            <a:r>
              <a:rPr lang="en-GB" dirty="0" smtClean="0"/>
              <a:t>So </a:t>
            </a:r>
            <a:r>
              <a:rPr lang="en-GB" dirty="0" err="1" smtClean="0"/>
              <a:t>G</a:t>
            </a:r>
            <a:r>
              <a:rPr lang="en-GB" baseline="-25000" dirty="0" err="1" smtClean="0"/>
              <a:t>m</a:t>
            </a:r>
            <a:r>
              <a:rPr lang="en-GB" dirty="0" smtClean="0"/>
              <a:t> – </a:t>
            </a:r>
            <a:r>
              <a:rPr lang="en-GB" dirty="0" err="1" smtClean="0"/>
              <a:t>G</a:t>
            </a:r>
            <a:r>
              <a:rPr lang="en-GB" baseline="-25000" dirty="0" err="1" smtClean="0"/>
              <a:t>m</a:t>
            </a:r>
            <a:r>
              <a:rPr lang="en-GB" dirty="0" smtClean="0"/>
              <a:t>(0) = - RT ln [A]</a:t>
            </a:r>
          </a:p>
          <a:p>
            <a:r>
              <a:rPr lang="en-GB" sz="2400" dirty="0" smtClean="0"/>
              <a:t>[A] = </a:t>
            </a:r>
            <a:r>
              <a:rPr lang="en-GB" sz="2400" dirty="0" smtClean="0">
                <a:solidFill>
                  <a:srgbClr val="0070C0"/>
                </a:solidFill>
              </a:rPr>
              <a:t>(2</a:t>
            </a:r>
            <a:r>
              <a:rPr lang="en-GB" sz="2400" dirty="0" smtClean="0">
                <a:solidFill>
                  <a:srgbClr val="0070C0"/>
                </a:solidFill>
                <a:sym typeface="Symbol"/>
              </a:rPr>
              <a:t> x </a:t>
            </a:r>
            <a:r>
              <a:rPr lang="en-GB" sz="2400" dirty="0">
                <a:solidFill>
                  <a:srgbClr val="0070C0"/>
                </a:solidFill>
              </a:rPr>
              <a:t>4.0026 x 1.661 x </a:t>
            </a:r>
            <a:r>
              <a:rPr lang="en-GB" sz="2400" dirty="0" smtClean="0">
                <a:solidFill>
                  <a:srgbClr val="0070C0"/>
                </a:solidFill>
              </a:rPr>
              <a:t>10</a:t>
            </a:r>
            <a:r>
              <a:rPr lang="en-GB" sz="2400" baseline="30000" dirty="0" smtClean="0">
                <a:solidFill>
                  <a:srgbClr val="0070C0"/>
                </a:solidFill>
              </a:rPr>
              <a:t>-27</a:t>
            </a:r>
            <a:r>
              <a:rPr lang="en-GB" sz="2400" dirty="0" smtClean="0">
                <a:solidFill>
                  <a:srgbClr val="0070C0"/>
                </a:solidFill>
              </a:rPr>
              <a:t>)</a:t>
            </a:r>
            <a:r>
              <a:rPr lang="en-GB" sz="2400" baseline="30000" dirty="0" smtClean="0">
                <a:solidFill>
                  <a:srgbClr val="0070C0"/>
                </a:solidFill>
              </a:rPr>
              <a:t>3/2</a:t>
            </a:r>
            <a:r>
              <a:rPr lang="en-GB" sz="2400" baseline="30000" dirty="0" smtClean="0"/>
              <a:t> </a:t>
            </a:r>
            <a:r>
              <a:rPr lang="en-GB" sz="2400" dirty="0" smtClean="0">
                <a:solidFill>
                  <a:srgbClr val="C00000"/>
                </a:solidFill>
              </a:rPr>
              <a:t>(1.381 x 10</a:t>
            </a:r>
            <a:r>
              <a:rPr lang="en-GB" sz="2400" baseline="30000" dirty="0" smtClean="0">
                <a:solidFill>
                  <a:srgbClr val="C00000"/>
                </a:solidFill>
              </a:rPr>
              <a:t>-23</a:t>
            </a:r>
            <a:r>
              <a:rPr lang="en-GB" sz="2400" dirty="0" smtClean="0">
                <a:solidFill>
                  <a:srgbClr val="C00000"/>
                </a:solidFill>
              </a:rPr>
              <a:t> x 298)</a:t>
            </a:r>
            <a:r>
              <a:rPr lang="en-GB" sz="2400" baseline="30000" dirty="0" smtClean="0">
                <a:solidFill>
                  <a:srgbClr val="C00000"/>
                </a:solidFill>
              </a:rPr>
              <a:t>5/2</a:t>
            </a:r>
            <a:r>
              <a:rPr lang="en-GB" sz="2400" baseline="30000" dirty="0" smtClean="0"/>
              <a:t> </a:t>
            </a:r>
            <a:r>
              <a:rPr lang="en-GB" sz="2400" dirty="0" smtClean="0"/>
              <a:t>/ </a:t>
            </a:r>
            <a:r>
              <a:rPr lang="en-GB" sz="2400" dirty="0" smtClean="0">
                <a:solidFill>
                  <a:srgbClr val="00B050"/>
                </a:solidFill>
              </a:rPr>
              <a:t>[10</a:t>
            </a:r>
            <a:r>
              <a:rPr lang="en-GB" sz="2400" baseline="30000" dirty="0" smtClean="0">
                <a:solidFill>
                  <a:srgbClr val="00B050"/>
                </a:solidFill>
              </a:rPr>
              <a:t>5</a:t>
            </a:r>
            <a:r>
              <a:rPr lang="en-GB" sz="2400" dirty="0" smtClean="0">
                <a:solidFill>
                  <a:srgbClr val="00B050"/>
                </a:solidFill>
              </a:rPr>
              <a:t> x (6.626 x 10</a:t>
            </a:r>
            <a:r>
              <a:rPr lang="en-GB" sz="2400" baseline="30000" dirty="0" smtClean="0">
                <a:solidFill>
                  <a:srgbClr val="00B050"/>
                </a:solidFill>
              </a:rPr>
              <a:t>-34</a:t>
            </a:r>
            <a:r>
              <a:rPr lang="en-GB" sz="2400" dirty="0" smtClean="0">
                <a:solidFill>
                  <a:srgbClr val="00B050"/>
                </a:solidFill>
              </a:rPr>
              <a:t>)</a:t>
            </a:r>
            <a:r>
              <a:rPr lang="en-GB" sz="2400" baseline="30000" dirty="0" smtClean="0">
                <a:solidFill>
                  <a:srgbClr val="00B050"/>
                </a:solidFill>
              </a:rPr>
              <a:t>3</a:t>
            </a:r>
            <a:r>
              <a:rPr lang="en-GB" sz="2400" dirty="0" smtClean="0">
                <a:solidFill>
                  <a:srgbClr val="00B050"/>
                </a:solidFill>
              </a:rPr>
              <a:t>]</a:t>
            </a:r>
          </a:p>
          <a:p>
            <a:r>
              <a:rPr lang="en-GB" sz="2400" dirty="0" smtClean="0"/>
              <a:t>= </a:t>
            </a:r>
            <a:r>
              <a:rPr lang="en-GB" sz="2400" dirty="0" smtClean="0">
                <a:solidFill>
                  <a:srgbClr val="0070C0"/>
                </a:solidFill>
              </a:rPr>
              <a:t>8.538 x 10</a:t>
            </a:r>
            <a:r>
              <a:rPr lang="en-GB" sz="2400" baseline="30000" dirty="0" smtClean="0">
                <a:solidFill>
                  <a:srgbClr val="0070C0"/>
                </a:solidFill>
              </a:rPr>
              <a:t>-39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smtClean="0"/>
              <a:t>x </a:t>
            </a:r>
            <a:r>
              <a:rPr lang="en-GB" sz="2400" dirty="0" smtClean="0">
                <a:solidFill>
                  <a:srgbClr val="C00000"/>
                </a:solidFill>
              </a:rPr>
              <a:t>1.086 x 10</a:t>
            </a:r>
            <a:r>
              <a:rPr lang="en-GB" sz="2400" baseline="30000" dirty="0" smtClean="0">
                <a:solidFill>
                  <a:srgbClr val="C00000"/>
                </a:solidFill>
              </a:rPr>
              <a:t>-51</a:t>
            </a:r>
            <a:r>
              <a:rPr lang="en-GB" sz="2400" dirty="0" smtClean="0">
                <a:solidFill>
                  <a:srgbClr val="C00000"/>
                </a:solidFill>
              </a:rPr>
              <a:t> </a:t>
            </a:r>
            <a:r>
              <a:rPr lang="en-GB" sz="2400" dirty="0" smtClean="0"/>
              <a:t>/ </a:t>
            </a:r>
            <a:r>
              <a:rPr lang="en-GB" sz="2400" dirty="0" smtClean="0">
                <a:solidFill>
                  <a:srgbClr val="00B050"/>
                </a:solidFill>
              </a:rPr>
              <a:t>290.91 x 10</a:t>
            </a:r>
            <a:r>
              <a:rPr lang="en-GB" sz="2400" baseline="30000" dirty="0" smtClean="0">
                <a:solidFill>
                  <a:srgbClr val="00B050"/>
                </a:solidFill>
              </a:rPr>
              <a:t>-97</a:t>
            </a:r>
          </a:p>
          <a:p>
            <a:r>
              <a:rPr lang="en-GB" sz="2400" dirty="0" smtClean="0"/>
              <a:t>[A] = 319733.39</a:t>
            </a:r>
          </a:p>
          <a:p>
            <a:r>
              <a:rPr lang="en-GB" sz="2400" dirty="0" err="1" smtClean="0"/>
              <a:t>G</a:t>
            </a:r>
            <a:r>
              <a:rPr lang="en-GB" sz="2400" baseline="-25000" dirty="0" err="1" smtClean="0"/>
              <a:t>m</a:t>
            </a:r>
            <a:r>
              <a:rPr lang="en-GB" sz="2400" dirty="0" smtClean="0"/>
              <a:t> </a:t>
            </a:r>
            <a:r>
              <a:rPr lang="en-GB" sz="2400" dirty="0"/>
              <a:t>– </a:t>
            </a:r>
            <a:r>
              <a:rPr lang="en-GB" sz="2400" dirty="0" err="1"/>
              <a:t>G</a:t>
            </a:r>
            <a:r>
              <a:rPr lang="en-GB" sz="2400" baseline="-25000" dirty="0" err="1"/>
              <a:t>m</a:t>
            </a:r>
            <a:r>
              <a:rPr lang="en-GB" sz="2400" dirty="0"/>
              <a:t>(0) </a:t>
            </a:r>
            <a:r>
              <a:rPr lang="en-GB" sz="2400" dirty="0" smtClean="0"/>
              <a:t>= -8.314 x 298 x ln (319733.39)</a:t>
            </a:r>
          </a:p>
          <a:p>
            <a:r>
              <a:rPr lang="en-GB" sz="2400" dirty="0" smtClean="0"/>
              <a:t>= -31403.83 J mol</a:t>
            </a:r>
            <a:r>
              <a:rPr lang="en-GB" sz="2400" baseline="30000" dirty="0" smtClean="0"/>
              <a:t>-1</a:t>
            </a:r>
            <a:endParaRPr lang="en-GB" sz="2400" baseline="30000" dirty="0"/>
          </a:p>
          <a:p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che-20028: Statistical Thermodynamics Lecture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398E1-76B8-4416-B1EB-0A8545BD931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6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che-20028: Statistical Thermodynamics Lecture 3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B7B2C5-B482-4B52-878F-E4B5EFCCFE2D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The Gibbs free energy for a diatomic gas - 1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procedure is the same as for a monatomic gas, except that q = q</a:t>
            </a:r>
            <a:r>
              <a:rPr lang="en-GB" baseline="30000" smtClean="0"/>
              <a:t>T</a:t>
            </a:r>
            <a:r>
              <a:rPr lang="en-GB" smtClean="0"/>
              <a:t> q</a:t>
            </a:r>
            <a:r>
              <a:rPr lang="en-GB" baseline="30000" smtClean="0"/>
              <a:t>R</a:t>
            </a:r>
            <a:r>
              <a:rPr lang="en-GB" smtClean="0"/>
              <a:t> (we neglect vibrational motion).</a:t>
            </a:r>
          </a:p>
          <a:p>
            <a:pPr eaLnBrk="1" hangingPunct="1"/>
            <a:r>
              <a:rPr lang="en-GB" smtClean="0"/>
              <a:t>The expression just needs to have the q</a:t>
            </a:r>
            <a:r>
              <a:rPr lang="en-GB" baseline="30000" smtClean="0"/>
              <a:t>R</a:t>
            </a:r>
            <a:r>
              <a:rPr lang="en-GB" smtClean="0"/>
              <a:t> terms included: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Which can be tidied up to give (next slide):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990600" y="4191000"/>
          <a:ext cx="6303963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3" imgW="2527200" imgH="520560" progId="Equation.3">
                  <p:embed/>
                </p:oleObj>
              </mc:Choice>
              <mc:Fallback>
                <p:oleObj name="Equation" r:id="rId3" imgW="2527200" imgH="52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191000"/>
                        <a:ext cx="6303963" cy="129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che-20028: Statistical Thermodynamics Lecture 3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8EEE46-EAA3-4F58-A740-E30D29D687DF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The Gibbs free energy for a diatomic gas - 2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 smtClean="0"/>
          </a:p>
          <a:p>
            <a:pPr marL="0" indent="0" eaLnBrk="1" hangingPunct="1">
              <a:buNone/>
            </a:pP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So for any diatomic gas we can calculate    </a:t>
            </a:r>
            <a:r>
              <a:rPr lang="en-GB" dirty="0" err="1" smtClean="0"/>
              <a:t>G</a:t>
            </a:r>
            <a:r>
              <a:rPr lang="en-GB" baseline="-25000" dirty="0" err="1" smtClean="0"/>
              <a:t>m</a:t>
            </a:r>
            <a:r>
              <a:rPr lang="en-GB" dirty="0" smtClean="0"/>
              <a:t> – </a:t>
            </a:r>
            <a:r>
              <a:rPr lang="en-GB" dirty="0" err="1" smtClean="0"/>
              <a:t>G</a:t>
            </a:r>
            <a:r>
              <a:rPr lang="en-GB" baseline="-25000" dirty="0" err="1" smtClean="0"/>
              <a:t>m</a:t>
            </a:r>
            <a:r>
              <a:rPr lang="en-GB" dirty="0" smtClean="0"/>
              <a:t>(0), if we know the value of m and B.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 dirty="0" smtClean="0"/>
              <a:t>See question 3 (iii)</a:t>
            </a:r>
          </a:p>
          <a:p>
            <a:pPr lvl="1" eaLnBrk="1" hangingPunct="1"/>
            <a:r>
              <a:rPr lang="en-GB" dirty="0" smtClean="0"/>
              <a:t>For nitrogen (N</a:t>
            </a:r>
            <a:r>
              <a:rPr lang="en-GB" baseline="-25000" dirty="0" smtClean="0"/>
              <a:t>2</a:t>
            </a:r>
            <a:r>
              <a:rPr lang="en-GB" dirty="0" smtClean="0"/>
              <a:t>), B= 1.9987 cm</a:t>
            </a:r>
            <a:r>
              <a:rPr lang="en-GB" baseline="30000" dirty="0" smtClean="0"/>
              <a:t>-1</a:t>
            </a:r>
            <a:r>
              <a:rPr lang="en-GB" dirty="0" smtClean="0"/>
              <a:t>,</a:t>
            </a:r>
            <a:r>
              <a:rPr lang="en-GB" baseline="30000" dirty="0" smtClean="0"/>
              <a:t> </a:t>
            </a:r>
            <a:r>
              <a:rPr lang="en-GB" dirty="0" smtClean="0">
                <a:sym typeface="Symbol"/>
              </a:rPr>
              <a:t> = 2</a:t>
            </a:r>
            <a:endParaRPr lang="en-GB" dirty="0" smtClean="0"/>
          </a:p>
          <a:p>
            <a:pPr lvl="1" eaLnBrk="1" hangingPunct="1"/>
            <a:r>
              <a:rPr lang="en-GB" dirty="0" smtClean="0"/>
              <a:t>convert B to a frequency!</a:t>
            </a:r>
            <a:endParaRPr lang="en-GB" baseline="30000" dirty="0" smtClean="0"/>
          </a:p>
          <a:p>
            <a:pPr eaLnBrk="1" hangingPunct="1"/>
            <a:endParaRPr lang="en-GB" dirty="0" smtClean="0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807541"/>
              </p:ext>
            </p:extLst>
          </p:nvPr>
        </p:nvGraphicFramePr>
        <p:xfrm>
          <a:off x="1403648" y="2060848"/>
          <a:ext cx="5638800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3" imgW="2260440" imgH="520560" progId="Equation.3">
                  <p:embed/>
                </p:oleObj>
              </mc:Choice>
              <mc:Fallback>
                <p:oleObj name="Equation" r:id="rId3" imgW="2260440" imgH="52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060848"/>
                        <a:ext cx="5638800" cy="129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</TotalTime>
  <Words>979</Words>
  <Application>Microsoft Office PowerPoint</Application>
  <PresentationFormat>On-screen Show (4:3)</PresentationFormat>
  <Paragraphs>127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Default Design</vt:lpstr>
      <vt:lpstr>Equation</vt:lpstr>
      <vt:lpstr>Slide</vt:lpstr>
      <vt:lpstr>PowerPoint Presentation</vt:lpstr>
      <vt:lpstr>Statistical Thermodynamics: topics for lecture 3</vt:lpstr>
      <vt:lpstr>Calculation of the Gibbs free energy - 1</vt:lpstr>
      <vt:lpstr>Calculation of the Gibbs free energy - 2</vt:lpstr>
      <vt:lpstr>The Gibbs free energy for a monatomic gas - 1</vt:lpstr>
      <vt:lpstr>The Gibbs free energy for a monatomic gas - 2</vt:lpstr>
      <vt:lpstr>Example: calculate the Gibbs free energy for He(g) at 298K</vt:lpstr>
      <vt:lpstr>The Gibbs free energy for a diatomic gas - 1</vt:lpstr>
      <vt:lpstr>The Gibbs free energy for a diatomic gas - 2</vt:lpstr>
      <vt:lpstr>Chemical equilibrium: the statistical basis</vt:lpstr>
      <vt:lpstr>(a) A normal endothermic reaction</vt:lpstr>
      <vt:lpstr>(b) An endothermic reaction where products dominate</vt:lpstr>
      <vt:lpstr>Calculating equilibrium constants</vt:lpstr>
      <vt:lpstr>Ionisation reactions</vt:lpstr>
      <vt:lpstr>K for an ionisation reaction</vt:lpstr>
      <vt:lpstr>Summary</vt:lpstr>
    </vt:vector>
  </TitlesOfParts>
  <Company>Keele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Thermodynamics Lecture 3</dc:title>
  <dc:creator>Rob Jackson</dc:creator>
  <cp:lastModifiedBy>Rob</cp:lastModifiedBy>
  <cp:revision>32</cp:revision>
  <dcterms:created xsi:type="dcterms:W3CDTF">1601-01-01T00:00:00Z</dcterms:created>
  <dcterms:modified xsi:type="dcterms:W3CDTF">2014-03-13T16:50:24Z</dcterms:modified>
</cp:coreProperties>
</file>