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0" r:id="rId2"/>
    <p:sldId id="256" r:id="rId3"/>
    <p:sldId id="284" r:id="rId4"/>
    <p:sldId id="257" r:id="rId5"/>
    <p:sldId id="258" r:id="rId6"/>
    <p:sldId id="259" r:id="rId7"/>
    <p:sldId id="260" r:id="rId8"/>
    <p:sldId id="261" r:id="rId9"/>
    <p:sldId id="271" r:id="rId10"/>
    <p:sldId id="262" r:id="rId11"/>
    <p:sldId id="279" r:id="rId12"/>
    <p:sldId id="272" r:id="rId13"/>
    <p:sldId id="280" r:id="rId14"/>
    <p:sldId id="278" r:id="rId15"/>
    <p:sldId id="281" r:id="rId16"/>
    <p:sldId id="282" r:id="rId17"/>
    <p:sldId id="285" r:id="rId18"/>
    <p:sldId id="286" r:id="rId19"/>
    <p:sldId id="289" r:id="rId20"/>
    <p:sldId id="287" r:id="rId21"/>
    <p:sldId id="288" r:id="rId22"/>
    <p:sldId id="291" r:id="rId23"/>
    <p:sldId id="299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7302500" cy="9586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708" autoAdjust="0"/>
  </p:normalViewPr>
  <p:slideViewPr>
    <p:cSldViewPr>
      <p:cViewPr varScale="1">
        <p:scale>
          <a:sx n="87" d="100"/>
          <a:sy n="87" d="100"/>
        </p:scale>
        <p:origin x="-5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defTabSz="9652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7488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smtClean="0"/>
            </a:lvl1pPr>
          </a:lstStyle>
          <a:p>
            <a:pPr>
              <a:defRPr/>
            </a:pPr>
            <a:fld id="{57E63259-1B77-4BBC-B679-D8F22D0BB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53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defTabSz="9652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7488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smtClean="0"/>
            </a:lvl1pPr>
          </a:lstStyle>
          <a:p>
            <a:pPr>
              <a:defRPr/>
            </a:pPr>
            <a:fld id="{C02FEAB8-C6A0-45EA-8CB2-C62500E3C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8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FBE1-F21C-428B-8342-E9BAD53C3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A881-58C3-48C1-9279-5DA55DA0D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09FE-7726-488E-A8A7-9B79652B5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E268-CE42-42A3-9C6A-65B4E38A9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C3970-E389-46B2-8483-4608F4247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5132-2C47-4938-AA11-41E4844E5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57B74-78E9-467B-B4C8-460E1132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F470-994E-4453-980B-0974393B9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0012-5368-4860-88C2-3BB21CD4A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6F77-4926-4C3D-AF57-43C2B0112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D208C-D0D0-40E0-B70A-559597CB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3059E-7B33-48A8-B717-4A796DC86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4F39487D-82D8-46CF-98CD-1110359A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398432" cy="1676400"/>
          </a:xfrm>
        </p:spPr>
        <p:txBody>
          <a:bodyPr/>
          <a:lstStyle/>
          <a:p>
            <a:pPr eaLnBrk="1" hangingPunct="1"/>
            <a:r>
              <a:rPr lang="en-GB" dirty="0" smtClean="0"/>
              <a:t>CHE-30043 </a:t>
            </a:r>
            <a:br>
              <a:rPr lang="en-GB" dirty="0" smtClean="0"/>
            </a:br>
            <a:r>
              <a:rPr lang="en-GB" dirty="0" smtClean="0"/>
              <a:t>Materials Chemistry &amp; Catalysis :</a:t>
            </a:r>
            <a:br>
              <a:rPr lang="en-GB" dirty="0" smtClean="0"/>
            </a:br>
            <a:r>
              <a:rPr lang="en-GB" dirty="0" smtClean="0"/>
              <a:t>Solid State Chemistry lecture 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573016"/>
            <a:ext cx="5904656" cy="2520280"/>
          </a:xfrm>
        </p:spPr>
        <p:txBody>
          <a:bodyPr/>
          <a:lstStyle/>
          <a:p>
            <a:pPr eaLnBrk="1" hangingPunct="1"/>
            <a:r>
              <a:rPr lang="en-GB" b="1" dirty="0" smtClean="0"/>
              <a:t>Rob Jackson</a:t>
            </a:r>
            <a:endParaRPr lang="en-GB" sz="2000" b="1" dirty="0" smtClean="0"/>
          </a:p>
          <a:p>
            <a:pPr eaLnBrk="1" hangingPunct="1"/>
            <a:r>
              <a:rPr lang="en-GB" sz="2800" dirty="0" smtClean="0"/>
              <a:t>LJ1.16, 01782 733042</a:t>
            </a:r>
          </a:p>
          <a:p>
            <a:pPr eaLnBrk="1" hangingPunct="1"/>
            <a:r>
              <a:rPr lang="en-GB" sz="2800" dirty="0" smtClean="0"/>
              <a:t>r.a.jackson@keele.ac.uk</a:t>
            </a:r>
          </a:p>
          <a:p>
            <a:pPr eaLnBrk="1" hangingPunct="1"/>
            <a:r>
              <a:rPr lang="en-GB" sz="2400" dirty="0" smtClean="0"/>
              <a:t>www.facebook.com/robjteaching</a:t>
            </a:r>
          </a:p>
          <a:p>
            <a:pPr eaLnBrk="1" hangingPunct="1"/>
            <a:r>
              <a:rPr lang="en-GB" sz="2400" dirty="0" smtClean="0"/>
              <a:t>@robajackson</a:t>
            </a:r>
          </a:p>
        </p:txBody>
      </p:sp>
      <p:pic>
        <p:nvPicPr>
          <p:cNvPr id="1026" name="Picture 2" descr="C:\Users\Rob\Dropbox\Photos\Keele_logos\Keele_logos_2011\JPGS\_ON BLUE\CMYK_jpgs\Keele_Logo_stacked_REV_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3"/>
            <a:ext cx="2808312" cy="10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ob\Dropbox\@teaching 2014-15\che-30043\module guide\zeolit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421768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2C420-E47A-4DE0-8DAC-2D2F67BF0FA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295400"/>
          </a:xfrm>
        </p:spPr>
        <p:txBody>
          <a:bodyPr/>
          <a:lstStyle/>
          <a:p>
            <a:pPr eaLnBrk="1" hangingPunct="1"/>
            <a:r>
              <a:rPr lang="en-GB" smtClean="0"/>
              <a:t>Smoky quartz – (i)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Most semi-precious stones owe their striking colours to the presence of colour centres: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	</a:t>
            </a:r>
            <a:r>
              <a:rPr lang="en-GB" b="1" smtClean="0"/>
              <a:t>Smoky quartz</a:t>
            </a:r>
            <a:r>
              <a:rPr lang="en-GB" smtClean="0"/>
              <a:t> is normal quartz (SiO</a:t>
            </a:r>
            <a:r>
              <a:rPr lang="en-GB" baseline="-25000" smtClean="0"/>
              <a:t>2</a:t>
            </a:r>
            <a:r>
              <a:rPr lang="en-GB" smtClean="0"/>
              <a:t>) with  Al</a:t>
            </a:r>
            <a:r>
              <a:rPr lang="en-GB" baseline="30000" smtClean="0"/>
              <a:t>3+</a:t>
            </a:r>
            <a:r>
              <a:rPr lang="en-GB" smtClean="0"/>
              <a:t> impurities (Al</a:t>
            </a:r>
            <a:r>
              <a:rPr lang="en-GB" baseline="30000" smtClean="0"/>
              <a:t>3+</a:t>
            </a:r>
            <a:r>
              <a:rPr lang="en-GB" smtClean="0"/>
              <a:t> ions substituted at Si</a:t>
            </a:r>
            <a:r>
              <a:rPr lang="en-GB" baseline="30000" smtClean="0"/>
              <a:t>4+</a:t>
            </a:r>
            <a:r>
              <a:rPr lang="en-GB" smtClean="0"/>
              <a:t> sites).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To maintain charge neutrality, H</a:t>
            </a:r>
            <a:r>
              <a:rPr lang="en-GB" baseline="30000" smtClean="0"/>
              <a:t>+</a:t>
            </a:r>
            <a:r>
              <a:rPr lang="en-GB" smtClean="0"/>
              <a:t> ions are present in the same quantity as the Al</a:t>
            </a:r>
            <a:r>
              <a:rPr lang="en-GB" baseline="30000" smtClean="0"/>
              <a:t>3+</a:t>
            </a:r>
            <a:r>
              <a:rPr lang="en-GB" smtClean="0"/>
              <a:t> 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7CA67-FE9B-4A73-86DE-D4403A94C18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Smoky quartz – (ii)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When the Al3+ initially occupies the Si</a:t>
            </a:r>
            <a:r>
              <a:rPr lang="en-GB" sz="2800" baseline="30000" smtClean="0"/>
              <a:t>4+</a:t>
            </a:r>
            <a:r>
              <a:rPr lang="en-GB" sz="2800" smtClean="0"/>
              <a:t> site, the group formed is (AlO</a:t>
            </a:r>
            <a:r>
              <a:rPr lang="en-GB" sz="2800" baseline="-25000" smtClean="0"/>
              <a:t>4</a:t>
            </a:r>
            <a:r>
              <a:rPr lang="en-GB" sz="2800" smtClean="0"/>
              <a:t>)</a:t>
            </a:r>
            <a:r>
              <a:rPr lang="en-GB" sz="2800" baseline="30000" smtClean="0"/>
              <a:t>5-</a:t>
            </a:r>
            <a:r>
              <a:rPr lang="en-GB" sz="2800" smtClean="0"/>
              <a:t>. An electron is then liberated and trapped by the H</a:t>
            </a:r>
            <a:r>
              <a:rPr lang="en-GB" sz="2800" baseline="30000" smtClean="0"/>
              <a:t>+</a:t>
            </a:r>
            <a:r>
              <a:rPr lang="en-GB" sz="2800" smtClean="0"/>
              <a:t> ion:</a:t>
            </a:r>
          </a:p>
          <a:p>
            <a:pPr eaLnBrk="1" hangingPunct="1">
              <a:buFontTx/>
              <a:buNone/>
            </a:pPr>
            <a:r>
              <a:rPr lang="en-GB" sz="2800" baseline="30000" smtClean="0"/>
              <a:t>	 </a:t>
            </a:r>
            <a:r>
              <a:rPr lang="en-GB" sz="2800" smtClean="0"/>
              <a:t>(AlO</a:t>
            </a:r>
            <a:r>
              <a:rPr lang="en-GB" sz="2800" baseline="-25000" smtClean="0"/>
              <a:t>4</a:t>
            </a:r>
            <a:r>
              <a:rPr lang="en-GB" sz="2800" smtClean="0"/>
              <a:t>)</a:t>
            </a:r>
            <a:r>
              <a:rPr lang="en-GB" sz="2800" baseline="30000" smtClean="0"/>
              <a:t>5-</a:t>
            </a:r>
            <a:r>
              <a:rPr lang="en-GB" sz="2800" smtClean="0"/>
              <a:t> + H</a:t>
            </a:r>
            <a:r>
              <a:rPr lang="en-GB" sz="2800" baseline="30000" smtClean="0"/>
              <a:t>+</a:t>
            </a:r>
            <a:r>
              <a:rPr lang="en-GB" sz="2800" smtClean="0"/>
              <a:t> </a:t>
            </a:r>
            <a:r>
              <a:rPr lang="en-GB" sz="2800" smtClean="0">
                <a:sym typeface="Symbol" pitchFamily="18" charset="2"/>
              </a:rPr>
              <a:t> </a:t>
            </a:r>
            <a:r>
              <a:rPr lang="en-GB" sz="2800" smtClean="0"/>
              <a:t>(AlO</a:t>
            </a:r>
            <a:r>
              <a:rPr lang="en-GB" sz="2800" baseline="-25000" smtClean="0"/>
              <a:t>4</a:t>
            </a:r>
            <a:r>
              <a:rPr lang="en-GB" sz="2800" smtClean="0"/>
              <a:t>)</a:t>
            </a:r>
            <a:r>
              <a:rPr lang="en-GB" sz="2800" baseline="30000" smtClean="0"/>
              <a:t>4-</a:t>
            </a:r>
            <a:r>
              <a:rPr lang="en-GB" sz="2800" smtClean="0"/>
              <a:t> + H</a:t>
            </a:r>
            <a:endParaRPr lang="en-GB" sz="2800" baseline="30000" smtClean="0">
              <a:sym typeface="Symbol" pitchFamily="18" charset="2"/>
            </a:endParaRPr>
          </a:p>
          <a:p>
            <a:pPr eaLnBrk="1" hangingPunct="1"/>
            <a:r>
              <a:rPr lang="en-GB" sz="2800" smtClean="0"/>
              <a:t>The colour centre is an (AlO</a:t>
            </a:r>
            <a:r>
              <a:rPr lang="en-GB" sz="2800" baseline="-25000" smtClean="0"/>
              <a:t>4</a:t>
            </a:r>
            <a:r>
              <a:rPr lang="en-GB" sz="2800" smtClean="0"/>
              <a:t>)</a:t>
            </a:r>
            <a:r>
              <a:rPr lang="en-GB" sz="2800" baseline="30000" smtClean="0"/>
              <a:t>4-</a:t>
            </a:r>
            <a:r>
              <a:rPr lang="en-GB" sz="2800" smtClean="0"/>
              <a:t> group, which is electron deficient, and absorbs light, re-emitting it to produce a smoky colour, as shown in the next slide: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7A757-AACD-4B50-8CCF-14E98516B30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765175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Smoky quartz – (iii)</a:t>
            </a:r>
          </a:p>
        </p:txBody>
      </p:sp>
      <p:pic>
        <p:nvPicPr>
          <p:cNvPr id="15365" name="Picture 7" descr="smoky quartz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636838"/>
            <a:ext cx="38100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32F34-53D9-4BF3-8478-A798A2024D3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Amethyst – (i)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Amethyst is produced in a similar manner to smoky quartz, but this time Fe</a:t>
            </a:r>
            <a:r>
              <a:rPr lang="en-GB" baseline="30000" smtClean="0"/>
              <a:t>3+</a:t>
            </a:r>
            <a:r>
              <a:rPr lang="en-GB" smtClean="0"/>
              <a:t> ions substitute at the Si</a:t>
            </a:r>
            <a:r>
              <a:rPr lang="en-GB" baseline="30000" smtClean="0"/>
              <a:t>4+</a:t>
            </a:r>
            <a:r>
              <a:rPr lang="en-GB" smtClean="0"/>
              <a:t> site, with (FeO</a:t>
            </a:r>
            <a:r>
              <a:rPr lang="en-GB" baseline="-25000" smtClean="0"/>
              <a:t>4</a:t>
            </a:r>
            <a:r>
              <a:rPr lang="en-GB" smtClean="0"/>
              <a:t>)</a:t>
            </a:r>
            <a:r>
              <a:rPr lang="en-GB" baseline="30000" smtClean="0"/>
              <a:t>4-</a:t>
            </a:r>
            <a:r>
              <a:rPr lang="en-GB" smtClean="0"/>
              <a:t> colour centres giving rise to the characteristic colour of amethyst, as shown in the next slide: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9B369-A3D7-4B49-9DF8-158E6F1A986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Amethyst – (ii)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119313"/>
            <a:ext cx="3670300" cy="3117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The picture shows a sample of </a:t>
            </a:r>
            <a:r>
              <a:rPr lang="en-GB" sz="2400" b="1" smtClean="0"/>
              <a:t>amethyst</a:t>
            </a:r>
            <a:r>
              <a:rPr lang="en-GB" sz="2400" smtClean="0"/>
              <a:t>, which is quartz, SiO</a:t>
            </a:r>
            <a:r>
              <a:rPr lang="en-GB" sz="2400" baseline="-25000" smtClean="0"/>
              <a:t>2</a:t>
            </a:r>
            <a:r>
              <a:rPr lang="en-GB" sz="2400" smtClean="0"/>
              <a:t> doped with Fe</a:t>
            </a:r>
            <a:r>
              <a:rPr lang="en-GB" sz="2400" baseline="30000" smtClean="0"/>
              <a:t>3+ </a:t>
            </a:r>
            <a:r>
              <a:rPr lang="en-GB" sz="2400" smtClean="0"/>
              <a:t>ions from Fe</a:t>
            </a:r>
            <a:r>
              <a:rPr lang="en-GB" sz="2400" baseline="-25000" smtClean="0"/>
              <a:t>2</a:t>
            </a:r>
            <a:r>
              <a:rPr lang="en-GB" sz="2400" smtClean="0"/>
              <a:t>O</a:t>
            </a:r>
            <a:r>
              <a:rPr lang="en-GB" sz="2400" baseline="-25000" smtClean="0"/>
              <a:t>3</a:t>
            </a:r>
            <a:r>
              <a:rPr lang="en-GB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The value of the quartz is drastically increased by the presence of a relative small number* of Fe</a:t>
            </a:r>
            <a:r>
              <a:rPr lang="en-GB" sz="2400" baseline="30000" smtClean="0"/>
              <a:t>3+</a:t>
            </a:r>
            <a:r>
              <a:rPr lang="en-GB" sz="2400" smtClean="0"/>
              <a:t> ions!</a:t>
            </a:r>
          </a:p>
        </p:txBody>
      </p:sp>
      <p:pic>
        <p:nvPicPr>
          <p:cNvPr id="34820" name="Picture 4" descr="Amethyst-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89163"/>
            <a:ext cx="3810000" cy="2547937"/>
          </a:xfr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86264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*’As much iron as would fit on the head of a pin can colour one cubic foot of quartz’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5281613"/>
            <a:ext cx="5664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http://www.gemstone.org/gem-by-gem/english/amethyst.html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19FE9-CE5C-4DAC-B653-FEA2977CCF7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Topaz</a:t>
            </a:r>
          </a:p>
        </p:txBody>
      </p:sp>
      <p:pic>
        <p:nvPicPr>
          <p:cNvPr id="3789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noFill/>
        </p:spPr>
      </p:pic>
      <p:sp>
        <p:nvSpPr>
          <p:cNvPr id="3789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Topaz is a more complex compound, Al</a:t>
            </a:r>
            <a:r>
              <a:rPr lang="en-GB" sz="2400" baseline="-25000" smtClean="0"/>
              <a:t>2</a:t>
            </a:r>
            <a:r>
              <a:rPr lang="en-GB" sz="2400" smtClean="0"/>
              <a:t>SiO</a:t>
            </a:r>
            <a:r>
              <a:rPr lang="en-GB" sz="2400" baseline="-25000" smtClean="0"/>
              <a:t>4</a:t>
            </a:r>
            <a:r>
              <a:rPr lang="en-GB" sz="2400" smtClean="0"/>
              <a:t>(F,OH)</a:t>
            </a:r>
            <a:r>
              <a:rPr lang="en-GB" sz="2400" baseline="-2500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The pure ‘F’ compound has a band gap of 3.35 eV (colourless!)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/>
              <a:t>But</a:t>
            </a:r>
            <a:r>
              <a:rPr lang="en-GB" sz="2400" smtClean="0"/>
              <a:t> it exists in a range of colours, including blue topaz as shown, which is rare (and expensive!)</a:t>
            </a:r>
            <a:endParaRPr lang="en-GB" sz="24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93E76-74B9-4CA5-B700-7545BE68964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Colour centres in topaz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colour centres in topaz have still not been conclusively identified, but the consensus of opinion is that they are a result of:</a:t>
            </a:r>
          </a:p>
          <a:p>
            <a:pPr lvl="1" eaLnBrk="1" hangingPunct="1"/>
            <a:r>
              <a:rPr lang="en-GB" smtClean="0"/>
              <a:t>Doping by transition metal ions</a:t>
            </a:r>
          </a:p>
          <a:p>
            <a:pPr lvl="1" eaLnBrk="1" hangingPunct="1"/>
            <a:r>
              <a:rPr lang="en-GB" smtClean="0"/>
              <a:t>For blue topaz, formation of O</a:t>
            </a:r>
            <a:r>
              <a:rPr lang="en-GB" baseline="30000" smtClean="0"/>
              <a:t>-</a:t>
            </a:r>
            <a:r>
              <a:rPr lang="en-GB" smtClean="0"/>
              <a:t> (Al</a:t>
            </a:r>
            <a:r>
              <a:rPr lang="en-GB" baseline="-25000" smtClean="0"/>
              <a:t>2</a:t>
            </a:r>
            <a:r>
              <a:rPr lang="en-GB" smtClean="0"/>
              <a:t>) centres (electron deficient)</a:t>
            </a:r>
          </a:p>
          <a:p>
            <a:pPr eaLnBrk="1" hangingPunct="1"/>
            <a:r>
              <a:rPr lang="en-GB" smtClean="0"/>
              <a:t>Research continues on this topic!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Transparent Conducting Oxides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Pure oxides (e.g. SiO</a:t>
            </a:r>
            <a:r>
              <a:rPr lang="en-GB" baseline="-25000" dirty="0" smtClean="0"/>
              <a:t>2</a:t>
            </a:r>
            <a:r>
              <a:rPr lang="en-GB" dirty="0" smtClean="0"/>
              <a:t>) are transparent and are insulators (wide band gaps).</a:t>
            </a:r>
          </a:p>
          <a:p>
            <a:r>
              <a:rPr lang="en-GB" dirty="0" smtClean="0"/>
              <a:t>Is it possible to obtain a transparent </a:t>
            </a:r>
            <a:r>
              <a:rPr lang="en-GB" b="1" dirty="0" smtClean="0"/>
              <a:t>conducting</a:t>
            </a:r>
            <a:r>
              <a:rPr lang="en-GB" dirty="0" smtClean="0"/>
              <a:t> material?</a:t>
            </a:r>
          </a:p>
          <a:p>
            <a:pPr lvl="1"/>
            <a:r>
              <a:rPr lang="en-GB" dirty="0" smtClean="0"/>
              <a:t>To do this we must maintain the band gap </a:t>
            </a:r>
            <a:r>
              <a:rPr lang="en-GB" b="1" dirty="0" smtClean="0"/>
              <a:t>but</a:t>
            </a:r>
            <a:r>
              <a:rPr lang="en-GB" dirty="0" smtClean="0"/>
              <a:t> make conduction possible.</a:t>
            </a:r>
          </a:p>
          <a:p>
            <a:r>
              <a:rPr lang="en-GB" dirty="0" smtClean="0"/>
              <a:t>This is achieved by doping (similar to p- and n-type semiconductors).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3970-E389-46B2-8483-4608F4247B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Sn-doped In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r>
              <a:rPr lang="en-GB" dirty="0" smtClean="0"/>
              <a:t> (‘ITO’)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ITO is formed by doping In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r>
              <a:rPr lang="en-GB" dirty="0" smtClean="0"/>
              <a:t> with Sn</a:t>
            </a:r>
          </a:p>
          <a:p>
            <a:r>
              <a:rPr lang="en-GB" dirty="0" smtClean="0"/>
              <a:t>In is [Kr]4d</a:t>
            </a:r>
            <a:r>
              <a:rPr lang="en-GB" baseline="30000" dirty="0" smtClean="0"/>
              <a:t>10</a:t>
            </a:r>
            <a:r>
              <a:rPr lang="en-GB" dirty="0" smtClean="0"/>
              <a:t>5s</a:t>
            </a:r>
            <a:r>
              <a:rPr lang="en-GB" baseline="30000" dirty="0" smtClean="0"/>
              <a:t>2</a:t>
            </a:r>
            <a:r>
              <a:rPr lang="en-GB" dirty="0" smtClean="0"/>
              <a:t>5p</a:t>
            </a:r>
            <a:r>
              <a:rPr lang="en-GB" baseline="30000" dirty="0" smtClean="0"/>
              <a:t>1</a:t>
            </a:r>
            <a:r>
              <a:rPr lang="en-GB" dirty="0" smtClean="0"/>
              <a:t>; Sn has one more 5p electron</a:t>
            </a:r>
            <a:endParaRPr lang="en-GB" baseline="30000" dirty="0" smtClean="0"/>
          </a:p>
          <a:p>
            <a:r>
              <a:rPr lang="en-GB" dirty="0" smtClean="0"/>
              <a:t>The material goes from an insulator (band gap 3.75 eV) to a conductor as the amount of Sn is increased.</a:t>
            </a:r>
          </a:p>
          <a:p>
            <a:r>
              <a:rPr lang="en-GB" dirty="0" smtClean="0"/>
              <a:t>See </a:t>
            </a:r>
            <a:r>
              <a:rPr lang="en-GB" sz="2800" dirty="0" smtClean="0"/>
              <a:t>diagram on next slide: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3970-E389-46B2-8483-4608F4247B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0012-5368-4860-88C2-3BB21CD4AB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4867414" cy="467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2880320" cy="6073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Calibri" pitchFamily="34" charset="0"/>
              </a:rPr>
              <a:t>Schematic band structure model for Sn doped In</a:t>
            </a:r>
            <a:r>
              <a:rPr lang="en-GB" baseline="-25000" dirty="0" smtClean="0">
                <a:latin typeface="Calibri" pitchFamily="34" charset="0"/>
              </a:rPr>
              <a:t>2</a:t>
            </a:r>
            <a:r>
              <a:rPr lang="en-GB" dirty="0" smtClean="0">
                <a:latin typeface="Calibri" pitchFamily="34" charset="0"/>
              </a:rPr>
              <a:t>O</a:t>
            </a:r>
            <a:r>
              <a:rPr lang="en-GB" baseline="-25000" dirty="0" smtClean="0">
                <a:latin typeface="Calibri" pitchFamily="34" charset="0"/>
              </a:rPr>
              <a:t>3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for small </a:t>
            </a:r>
            <a:r>
              <a:rPr lang="en-GB" i="1" dirty="0" smtClean="0">
                <a:latin typeface="Calibri" pitchFamily="34" charset="0"/>
              </a:rPr>
              <a:t>x </a:t>
            </a:r>
            <a:r>
              <a:rPr lang="en-GB" dirty="0" smtClean="0">
                <a:latin typeface="Calibri" pitchFamily="34" charset="0"/>
              </a:rPr>
              <a:t>(insulating) and large </a:t>
            </a:r>
            <a:r>
              <a:rPr lang="en-GB" i="1" dirty="0" smtClean="0">
                <a:latin typeface="Calibri" pitchFamily="34" charset="0"/>
              </a:rPr>
              <a:t>x </a:t>
            </a:r>
            <a:r>
              <a:rPr lang="en-GB" dirty="0" smtClean="0">
                <a:latin typeface="Calibri" pitchFamily="34" charset="0"/>
              </a:rPr>
              <a:t>(metallic) behaviour.</a:t>
            </a:r>
          </a:p>
          <a:p>
            <a:pPr algn="just"/>
            <a:r>
              <a:rPr lang="en-GB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en-GB" dirty="0" smtClean="0">
                <a:latin typeface="Calibri" pitchFamily="34" charset="0"/>
              </a:rPr>
              <a:t>The issue as to whether the ‘impurity band’ (for large </a:t>
            </a:r>
            <a:r>
              <a:rPr lang="en-GB" i="1" dirty="0" smtClean="0">
                <a:latin typeface="Calibri" pitchFamily="34" charset="0"/>
              </a:rPr>
              <a:t>x</a:t>
            </a:r>
            <a:r>
              <a:rPr lang="en-GB" dirty="0" smtClean="0">
                <a:latin typeface="Calibri" pitchFamily="34" charset="0"/>
              </a:rPr>
              <a:t>) is separate from, or placed inside the In 5s (host) conduction band was not resolved at the time of publication.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63888" y="5300729"/>
            <a:ext cx="5040560" cy="969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 taken from ‘Basic materials physics of transparent conducting oxides’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P. P. Edwards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et al</a:t>
            </a:r>
            <a:r>
              <a:rPr lang="en-GB" sz="2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Dalton Trans.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(2004) 2995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Plan of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 eaLnBrk="1" hangingPunct="1"/>
            <a:r>
              <a:rPr lang="en-GB" dirty="0" smtClean="0"/>
              <a:t>The photographic effect – bands in defective materials.</a:t>
            </a:r>
          </a:p>
          <a:p>
            <a:pPr eaLnBrk="1" hangingPunct="1"/>
            <a:r>
              <a:rPr lang="en-GB" dirty="0" smtClean="0"/>
              <a:t>Colour centres – origin of colour in insulating materials, gemstones.</a:t>
            </a:r>
          </a:p>
          <a:p>
            <a:pPr eaLnBrk="1" hangingPunct="1"/>
            <a:r>
              <a:rPr lang="en-GB" dirty="0" smtClean="0"/>
              <a:t>Transparent Conducting Oxides – illustrated by ITO (indium tin oxide</a:t>
            </a:r>
            <a:r>
              <a:rPr lang="en-GB" dirty="0" smtClean="0"/>
              <a:t>).</a:t>
            </a:r>
          </a:p>
          <a:p>
            <a:pPr eaLnBrk="1" hangingPunct="1"/>
            <a:r>
              <a:rPr lang="en-GB" dirty="0" smtClean="0"/>
              <a:t>Non-stoichiometric materials</a:t>
            </a: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3970-E389-46B2-8483-4608F4247B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Conduction in ITO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the Sn atoms are doped into the structure, a donor band from the Sn levels is formed, which is very close, or overlapping, the conduction band.</a:t>
            </a:r>
          </a:p>
          <a:p>
            <a:r>
              <a:rPr lang="en-GB" dirty="0" smtClean="0"/>
              <a:t>This enables conduction to occur, but, importantly the band gap is not affected.</a:t>
            </a:r>
          </a:p>
          <a:p>
            <a:r>
              <a:rPr lang="en-GB" dirty="0" smtClean="0"/>
              <a:t>Note that in the diagram, the In and Sn 3d levels should be 4d!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3970-E389-46B2-8483-4608F4247B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of TCOs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TCOs have many applications, including:</a:t>
            </a:r>
          </a:p>
          <a:p>
            <a:pPr lvl="1"/>
            <a:r>
              <a:rPr lang="en-GB" dirty="0" smtClean="0"/>
              <a:t>flat screen displays </a:t>
            </a:r>
          </a:p>
          <a:p>
            <a:pPr lvl="1"/>
            <a:r>
              <a:rPr lang="en-GB" dirty="0" smtClean="0"/>
              <a:t>solar panels</a:t>
            </a:r>
          </a:p>
          <a:p>
            <a:pPr lvl="1"/>
            <a:r>
              <a:rPr lang="en-GB" dirty="0" smtClean="0"/>
              <a:t>‘smart’ windows</a:t>
            </a:r>
          </a:p>
          <a:p>
            <a:r>
              <a:rPr lang="en-GB" dirty="0" smtClean="0"/>
              <a:t>ITO can also be made into thin films, so flexible devices are possible.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3970-E389-46B2-8483-4608F4247B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7164"/>
            <a:ext cx="7772400" cy="927580"/>
          </a:xfrm>
        </p:spPr>
        <p:txBody>
          <a:bodyPr/>
          <a:lstStyle/>
          <a:p>
            <a:r>
              <a:rPr lang="en-GB" dirty="0" smtClean="0"/>
              <a:t>Useful reference on TCOs</a:t>
            </a:r>
            <a:br>
              <a:rPr lang="en-GB" dirty="0" smtClean="0"/>
            </a:br>
            <a:r>
              <a:rPr lang="en-GB" sz="2800" b="0" dirty="0" smtClean="0"/>
              <a:t>(Dalton Trans. 2004, 2995-3002)</a:t>
            </a:r>
            <a:endParaRPr lang="en-GB" sz="2800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0012-5368-4860-88C2-3BB21CD4AB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Edwards TCO article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962"/>
            <a:ext cx="9144000" cy="55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0012-5368-4860-88C2-3BB21CD4AB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Comprehensive Inorganic Chemistry II Article.pdf (SECURED)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64"/>
            <a:ext cx="9144000" cy="5501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08380"/>
            <a:ext cx="88569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Comprehensive Inorganic Chemistry II </a:t>
            </a:r>
            <a:r>
              <a:rPr lang="en-GB" b="1" dirty="0" smtClean="0">
                <a:latin typeface="+mn-lt"/>
              </a:rPr>
              <a:t>4</a:t>
            </a:r>
            <a:r>
              <a:rPr lang="en-GB" dirty="0">
                <a:latin typeface="+mn-lt"/>
              </a:rPr>
              <a:t> (</a:t>
            </a:r>
            <a:r>
              <a:rPr lang="en-GB" dirty="0" smtClean="0">
                <a:latin typeface="+mn-lt"/>
              </a:rPr>
              <a:t>2013)153-176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8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65F13-7284-4655-9BA3-8235A7AB87F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Non-stoichiometric materials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/>
            <a:r>
              <a:rPr lang="en-GB" dirty="0" smtClean="0"/>
              <a:t>Some important solid state materials are </a:t>
            </a:r>
            <a:r>
              <a:rPr lang="en-GB" b="1" dirty="0" smtClean="0"/>
              <a:t>non-stoichiometric</a:t>
            </a:r>
            <a:r>
              <a:rPr lang="en-GB" dirty="0" smtClean="0"/>
              <a:t>, i.e. the ratio of cations to anions is not a whole number</a:t>
            </a:r>
          </a:p>
          <a:p>
            <a:pPr eaLnBrk="1" hangingPunct="1"/>
            <a:r>
              <a:rPr lang="en-GB" dirty="0" smtClean="0"/>
              <a:t>How does this occur?</a:t>
            </a:r>
          </a:p>
          <a:p>
            <a:pPr lvl="1" eaLnBrk="1" hangingPunct="1"/>
            <a:r>
              <a:rPr lang="en-GB" dirty="0" smtClean="0"/>
              <a:t>When the metal has </a:t>
            </a:r>
            <a:r>
              <a:rPr lang="en-GB" b="1" dirty="0" smtClean="0"/>
              <a:t>variable valency, </a:t>
            </a:r>
            <a:r>
              <a:rPr lang="en-GB" dirty="0" smtClean="0"/>
              <a:t>e.g. Fe, which can be Fe</a:t>
            </a:r>
            <a:r>
              <a:rPr lang="en-GB" baseline="30000" dirty="0" smtClean="0"/>
              <a:t>2+</a:t>
            </a:r>
            <a:r>
              <a:rPr lang="en-GB" dirty="0" smtClean="0"/>
              <a:t> or Fe</a:t>
            </a:r>
            <a:r>
              <a:rPr lang="en-GB" baseline="30000" dirty="0" smtClean="0"/>
              <a:t>3+</a:t>
            </a:r>
          </a:p>
          <a:p>
            <a:pPr eaLnBrk="1" hangingPunct="1"/>
            <a:r>
              <a:rPr lang="en-GB" dirty="0" smtClean="0"/>
              <a:t>How is non-stoichiometry accommodated?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B3AE-FD47-4A2C-A40B-07130D806B8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GB" smtClean="0"/>
              <a:t>Explanation of non-stoichiometry in a material - 1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 eaLnBrk="1" hangingPunct="1"/>
            <a:r>
              <a:rPr lang="en-GB" b="1" dirty="0" smtClean="0"/>
              <a:t>FeO</a:t>
            </a:r>
            <a:r>
              <a:rPr lang="en-GB" dirty="0"/>
              <a:t> </a:t>
            </a:r>
            <a:r>
              <a:rPr lang="en-GB" dirty="0" smtClean="0"/>
              <a:t>adopts the rock salt structure, but chemical analysis* shows that it is always </a:t>
            </a:r>
            <a:r>
              <a:rPr lang="en-GB" b="1" dirty="0" smtClean="0"/>
              <a:t>deficient</a:t>
            </a:r>
            <a:r>
              <a:rPr lang="en-GB" dirty="0" smtClean="0"/>
              <a:t> in Fe, via Fe vacancies.</a:t>
            </a:r>
          </a:p>
          <a:p>
            <a:pPr lvl="1" eaLnBrk="1" hangingPunct="1"/>
            <a:r>
              <a:rPr lang="en-GB" dirty="0" smtClean="0"/>
              <a:t>Its formula is Fe</a:t>
            </a:r>
            <a:r>
              <a:rPr lang="en-GB" baseline="-25000" dirty="0" smtClean="0"/>
              <a:t>1-x </a:t>
            </a:r>
            <a:r>
              <a:rPr lang="en-GB" dirty="0" smtClean="0"/>
              <a:t>O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The existence of Fe</a:t>
            </a:r>
            <a:r>
              <a:rPr lang="en-GB" baseline="30000" dirty="0" smtClean="0"/>
              <a:t>2+</a:t>
            </a:r>
            <a:r>
              <a:rPr lang="en-GB" dirty="0" smtClean="0"/>
              <a:t> vacancies must be compensated in some way, otherwise the crystal would have a charge.</a:t>
            </a:r>
          </a:p>
          <a:p>
            <a:pPr eaLnBrk="1" hangingPunct="1">
              <a:buFontTx/>
              <a:buNone/>
            </a:pPr>
            <a:r>
              <a:rPr lang="en-GB" dirty="0" smtClean="0"/>
              <a:t>* </a:t>
            </a:r>
            <a:r>
              <a:rPr lang="en-GB" sz="2800" dirty="0" smtClean="0"/>
              <a:t>Explained in Smart &amp; Moore, 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ed. </a:t>
            </a:r>
            <a:r>
              <a:rPr lang="en-GB" sz="2800" dirty="0"/>
              <a:t>p</a:t>
            </a:r>
            <a:r>
              <a:rPr lang="en-GB" sz="2800" dirty="0" smtClean="0"/>
              <a:t>p 242-4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6410-1C00-498F-8EFC-88862D9EC50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219200"/>
          </a:xfrm>
        </p:spPr>
        <p:txBody>
          <a:bodyPr/>
          <a:lstStyle/>
          <a:p>
            <a:pPr eaLnBrk="1" hangingPunct="1"/>
            <a:r>
              <a:rPr lang="en-GB" smtClean="0"/>
              <a:t>Explanation of non-stoichiometry in a material - 2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The clue to how this is done lies in the </a:t>
            </a:r>
            <a:r>
              <a:rPr lang="en-GB" b="1" dirty="0" smtClean="0"/>
              <a:t>variable valency</a:t>
            </a:r>
            <a:r>
              <a:rPr lang="en-GB" dirty="0" smtClean="0"/>
              <a:t> of the Fe (Fe II and Fe III).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Each Fe</a:t>
            </a:r>
            <a:r>
              <a:rPr lang="en-GB" baseline="30000" dirty="0" smtClean="0"/>
              <a:t>2+</a:t>
            </a:r>
            <a:r>
              <a:rPr lang="en-GB" dirty="0" smtClean="0"/>
              <a:t> vacancy can be compensated by the oxidation of </a:t>
            </a:r>
            <a:r>
              <a:rPr lang="en-GB" b="1" dirty="0" smtClean="0"/>
              <a:t>two</a:t>
            </a:r>
            <a:r>
              <a:rPr lang="en-GB" dirty="0" smtClean="0"/>
              <a:t> neighbouring Fe</a:t>
            </a:r>
            <a:r>
              <a:rPr lang="en-GB" baseline="30000" dirty="0" smtClean="0"/>
              <a:t>2+</a:t>
            </a:r>
            <a:r>
              <a:rPr lang="en-GB" dirty="0" smtClean="0"/>
              <a:t> ions to Fe</a:t>
            </a:r>
            <a:r>
              <a:rPr lang="en-GB" baseline="30000" dirty="0" smtClean="0"/>
              <a:t>3+</a:t>
            </a:r>
            <a:r>
              <a:rPr lang="en-GB" dirty="0" smtClean="0"/>
              <a:t> ions</a:t>
            </a:r>
            <a:r>
              <a:rPr lang="en-GB" dirty="0"/>
              <a:t>.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This also explains the semiconductor behaviour of FeO (next slide):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Semiconductor properties of FeO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FeO might be expected to be an insulator, with a filled valence band from O orbitals, and empty Fe orbitals.</a:t>
            </a:r>
          </a:p>
          <a:p>
            <a:r>
              <a:rPr lang="en-GB" dirty="0" smtClean="0"/>
              <a:t>But if an Fe</a:t>
            </a:r>
            <a:r>
              <a:rPr lang="en-GB" baseline="30000" dirty="0" smtClean="0"/>
              <a:t>2+</a:t>
            </a:r>
            <a:r>
              <a:rPr lang="en-GB" dirty="0" smtClean="0"/>
              <a:t> ion is substituted by an Fe</a:t>
            </a:r>
            <a:r>
              <a:rPr lang="en-GB" baseline="30000" dirty="0" smtClean="0"/>
              <a:t>3+</a:t>
            </a:r>
            <a:r>
              <a:rPr lang="en-GB" dirty="0" smtClean="0"/>
              <a:t> ion, there is one </a:t>
            </a:r>
            <a:r>
              <a:rPr lang="en-GB" b="1" dirty="0" smtClean="0"/>
              <a:t>less</a:t>
            </a:r>
            <a:r>
              <a:rPr lang="en-GB" dirty="0" smtClean="0"/>
              <a:t> electron per substitution, so </a:t>
            </a:r>
            <a:r>
              <a:rPr lang="en-GB" b="1" dirty="0" smtClean="0"/>
              <a:t>holes</a:t>
            </a:r>
            <a:r>
              <a:rPr lang="en-GB" dirty="0" smtClean="0"/>
              <a:t> are introduced into the valence band – </a:t>
            </a:r>
            <a:r>
              <a:rPr lang="en-GB" b="1" dirty="0" smtClean="0"/>
              <a:t>p-type</a:t>
            </a:r>
            <a:r>
              <a:rPr lang="en-GB" dirty="0" smtClean="0"/>
              <a:t> semiconduction.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3970-E389-46B2-8483-4608F4247B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F2ADD-08BD-40AF-80BD-CE431F1D4AE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contrasting example – UO</a:t>
            </a:r>
            <a:r>
              <a:rPr lang="en-GB" baseline="-25000" smtClean="0"/>
              <a:t>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U is another example of an element with variable valency (II –VI at least!)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In UO</a:t>
            </a:r>
            <a:r>
              <a:rPr lang="en-GB" baseline="-25000" dirty="0" smtClean="0"/>
              <a:t>2</a:t>
            </a:r>
            <a:r>
              <a:rPr lang="en-GB" dirty="0" smtClean="0"/>
              <a:t>, there is metal deficiency, but this time through the presence of </a:t>
            </a:r>
            <a:r>
              <a:rPr lang="en-GB" b="1" dirty="0" smtClean="0"/>
              <a:t>O interstitials</a:t>
            </a:r>
            <a:r>
              <a:rPr lang="en-GB" dirty="0" smtClean="0"/>
              <a:t> (think about the structure!)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The formula is UO</a:t>
            </a:r>
            <a:r>
              <a:rPr lang="en-GB" baseline="-25000" dirty="0" smtClean="0"/>
              <a:t>2+x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The excess O charge is compensated by oxidation of U</a:t>
            </a:r>
            <a:r>
              <a:rPr lang="en-GB" baseline="30000" dirty="0" smtClean="0"/>
              <a:t>4+</a:t>
            </a:r>
            <a:r>
              <a:rPr lang="en-GB" dirty="0" smtClean="0"/>
              <a:t> ions to U</a:t>
            </a:r>
            <a:r>
              <a:rPr lang="en-GB" baseline="30000" dirty="0" smtClean="0"/>
              <a:t>5+</a:t>
            </a:r>
            <a:r>
              <a:rPr lang="en-GB" dirty="0" smtClean="0"/>
              <a:t> or U</a:t>
            </a:r>
            <a:r>
              <a:rPr lang="en-GB" baseline="30000" dirty="0" smtClean="0"/>
              <a:t>6+</a:t>
            </a:r>
            <a:r>
              <a:rPr lang="en-GB" dirty="0" smtClean="0"/>
              <a:t> ions.</a:t>
            </a:r>
            <a:endParaRPr lang="en-GB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7C56F-8C2A-4EB6-8A22-C8583D373B4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TiO : how the defect structure helps gives rise to metallic behaviour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TiO is metallic because the 3d orbitals can overlap leading to partially occupied bands (see lecture 3 notes).</a:t>
            </a:r>
          </a:p>
          <a:p>
            <a:pPr eaLnBrk="1" hangingPunct="1"/>
            <a:r>
              <a:rPr lang="en-GB" dirty="0" smtClean="0"/>
              <a:t>This is helped because there are </a:t>
            </a:r>
            <a:r>
              <a:rPr lang="en-GB" b="1" dirty="0" smtClean="0"/>
              <a:t>vacancies</a:t>
            </a:r>
            <a:r>
              <a:rPr lang="en-GB" dirty="0" smtClean="0"/>
              <a:t> present in the structure (1/6 of all Ti, O sites are vacant) enable more efficient overlap of the Ti 3d orbitals (Smart and Moore, 4</a:t>
            </a:r>
            <a:r>
              <a:rPr lang="en-GB" baseline="30000" dirty="0" smtClean="0"/>
              <a:t>th</a:t>
            </a:r>
            <a:r>
              <a:rPr lang="en-GB" dirty="0" smtClean="0"/>
              <a:t> ed. p262)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Photographic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provides a good illustration of the link between defects and band structure in materials.</a:t>
            </a:r>
          </a:p>
          <a:p>
            <a:r>
              <a:rPr lang="en-GB" dirty="0" smtClean="0"/>
              <a:t>Although photographic film is less commonly used now, the process is still used by photographic labs to print digital images.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3970-E389-46B2-8483-4608F4247B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lectures: 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Relationship between </a:t>
            </a:r>
            <a:r>
              <a:rPr lang="en-GB" b="1" dirty="0" smtClean="0"/>
              <a:t>structure</a:t>
            </a:r>
            <a:r>
              <a:rPr lang="en-GB" dirty="0" smtClean="0"/>
              <a:t> &amp; </a:t>
            </a:r>
            <a:r>
              <a:rPr lang="en-GB" b="1" dirty="0" smtClean="0"/>
              <a:t>properties</a:t>
            </a:r>
            <a:r>
              <a:rPr lang="en-GB" dirty="0" smtClean="0"/>
              <a:t> of different materials.</a:t>
            </a:r>
          </a:p>
          <a:p>
            <a:r>
              <a:rPr lang="en-GB" b="1" dirty="0" smtClean="0"/>
              <a:t>Band structures</a:t>
            </a:r>
            <a:r>
              <a:rPr lang="en-GB" dirty="0" smtClean="0"/>
              <a:t> &amp; </a:t>
            </a:r>
            <a:r>
              <a:rPr lang="en-GB" b="1" dirty="0" smtClean="0"/>
              <a:t>electrical</a:t>
            </a:r>
            <a:r>
              <a:rPr lang="en-GB" dirty="0" smtClean="0"/>
              <a:t> conductivity.</a:t>
            </a:r>
          </a:p>
          <a:p>
            <a:r>
              <a:rPr lang="en-GB" b="1" dirty="0" smtClean="0"/>
              <a:t>Defects</a:t>
            </a:r>
            <a:r>
              <a:rPr lang="en-GB" dirty="0" smtClean="0"/>
              <a:t> in materials &amp; </a:t>
            </a:r>
            <a:r>
              <a:rPr lang="en-GB" b="1" dirty="0" smtClean="0"/>
              <a:t>ionic conductivity.</a:t>
            </a:r>
            <a:endParaRPr lang="en-GB" dirty="0" smtClean="0"/>
          </a:p>
          <a:p>
            <a:r>
              <a:rPr lang="en-GB" dirty="0" smtClean="0"/>
              <a:t>Applications: batteries, fuel cells, TCOs.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C3970-E389-46B2-8483-4608F4247B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8B62D-D510-4AC6-8353-997558D9F7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eaLnBrk="1" hangingPunct="1"/>
            <a:r>
              <a:rPr lang="en-GB" dirty="0" smtClean="0"/>
              <a:t>Silver halides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The process makes use of the </a:t>
            </a:r>
            <a:r>
              <a:rPr lang="en-GB" sz="2800" b="1" dirty="0" smtClean="0"/>
              <a:t>silver halides</a:t>
            </a:r>
            <a:r>
              <a:rPr lang="en-GB" sz="2800" dirty="0" smtClean="0"/>
              <a:t>, especially AgBr</a:t>
            </a:r>
          </a:p>
          <a:p>
            <a:pPr eaLnBrk="1" hangingPunct="1"/>
            <a:r>
              <a:rPr lang="en-GB" sz="2800" dirty="0" smtClean="0"/>
              <a:t>How does it work?</a:t>
            </a:r>
          </a:p>
          <a:p>
            <a:pPr eaLnBrk="1" hangingPunct="1"/>
            <a:r>
              <a:rPr lang="en-GB" sz="2800" dirty="0" smtClean="0"/>
              <a:t>AgBr has the rock salt structure, </a:t>
            </a:r>
            <a:r>
              <a:rPr lang="en-GB" sz="2800" b="1" dirty="0" smtClean="0"/>
              <a:t>but unusually</a:t>
            </a:r>
            <a:r>
              <a:rPr lang="en-GB" sz="2800" dirty="0" smtClean="0"/>
              <a:t>, cation Frenkel defects are found (cation vacancies plus interstitials).</a:t>
            </a:r>
          </a:p>
          <a:p>
            <a:pPr eaLnBrk="1" hangingPunct="1"/>
            <a:r>
              <a:rPr lang="en-GB" sz="2800" dirty="0" smtClean="0"/>
              <a:t>We first review the band structure of AgBr.</a:t>
            </a:r>
          </a:p>
          <a:p>
            <a:pPr marL="914400" lvl="1" indent="-514350" eaLnBrk="1" hangingPunct="1">
              <a:buNone/>
            </a:pPr>
            <a:r>
              <a:rPr lang="en-GB" sz="2400" dirty="0" smtClean="0"/>
              <a:t>Ag has the electronic structure [Kr]4d</a:t>
            </a:r>
            <a:r>
              <a:rPr lang="en-GB" sz="2400" baseline="30000" dirty="0" smtClean="0"/>
              <a:t>10</a:t>
            </a:r>
            <a:r>
              <a:rPr lang="en-GB" sz="2400" dirty="0" smtClean="0"/>
              <a:t> 5s</a:t>
            </a:r>
            <a:r>
              <a:rPr lang="en-GB" sz="2400" baseline="30000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4A4C0-0AA0-4CF6-B274-8D1D96505AC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eaLnBrk="1" hangingPunct="1"/>
            <a:r>
              <a:rPr lang="en-GB" dirty="0" smtClean="0"/>
              <a:t>The photographic effect – what happens – (i)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When light falls on an AgBr crystal, an electron is promoted from the valence band (Br levels) to the conduction band (Ag levels). The band gap is 2.7 eV.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This corresponds to a frequency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f = E / 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= 2.7 x 1.602 x 10</a:t>
            </a:r>
            <a:r>
              <a:rPr lang="en-GB" baseline="30000" dirty="0" smtClean="0"/>
              <a:t>-19</a:t>
            </a:r>
            <a:r>
              <a:rPr lang="en-GB" dirty="0" smtClean="0"/>
              <a:t> / 6.626 x 10</a:t>
            </a:r>
            <a:r>
              <a:rPr lang="en-GB" baseline="30000" dirty="0" smtClean="0"/>
              <a:t>-34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aseline="30000" dirty="0" smtClean="0"/>
              <a:t>	</a:t>
            </a:r>
            <a:r>
              <a:rPr lang="en-GB" dirty="0" smtClean="0"/>
              <a:t>= 6.528 x 10</a:t>
            </a:r>
            <a:r>
              <a:rPr lang="en-GB" baseline="30000" dirty="0" smtClean="0"/>
              <a:t>14</a:t>
            </a:r>
            <a:r>
              <a:rPr lang="en-GB" dirty="0" smtClean="0"/>
              <a:t> Hz = 459 nm (lower end of visible part of the spectrum).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F7ED7-ACE1-446C-B90F-8D213A281C8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The photographic effect – what happens (ii)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The electron, once promoted to the conduction band, can then move through the solid, and when it encounters an Ag</a:t>
            </a:r>
            <a:r>
              <a:rPr lang="en-GB" baseline="30000" dirty="0" smtClean="0"/>
              <a:t>+</a:t>
            </a:r>
            <a:r>
              <a:rPr lang="en-GB" dirty="0" smtClean="0"/>
              <a:t> interstitial, it will neutralise it: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Ag</a:t>
            </a:r>
            <a:r>
              <a:rPr lang="en-GB" baseline="30000" dirty="0" smtClean="0"/>
              <a:t>+</a:t>
            </a:r>
            <a:r>
              <a:rPr lang="en-GB" dirty="0" smtClean="0"/>
              <a:t> + e </a:t>
            </a:r>
            <a:r>
              <a:rPr lang="en-GB" dirty="0" smtClean="0">
                <a:sym typeface="Symbol" pitchFamily="18" charset="2"/>
              </a:rPr>
              <a:t> Ag(s)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Silver atoms are then created wherever a photon strikes an AgBr crystal, leading to the formation of the dark part of the negative image.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0A159-FC91-43DB-8D6B-B77C7F5A9B4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GB" smtClean="0"/>
              <a:t>Colour centres in crystals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GB" smtClean="0"/>
              <a:t>Insulating materials normally form colourless crystals because their band gap is lies outside the visible region of the spectrum.</a:t>
            </a:r>
          </a:p>
          <a:p>
            <a:pPr eaLnBrk="1" hangingPunct="1"/>
            <a:r>
              <a:rPr lang="en-GB" smtClean="0"/>
              <a:t>Coloured crystals can result, however, when defects are added to the crystal.</a:t>
            </a:r>
          </a:p>
          <a:p>
            <a:pPr eaLnBrk="1" hangingPunct="1"/>
            <a:r>
              <a:rPr lang="en-GB" smtClean="0"/>
              <a:t>The first known example were the so-called </a:t>
            </a:r>
            <a:r>
              <a:rPr lang="en-GB" b="1" smtClean="0"/>
              <a:t>F-centres*</a:t>
            </a:r>
            <a:r>
              <a:rPr lang="en-GB" smtClean="0"/>
              <a:t>, first seen in alkali halide crystals.</a:t>
            </a:r>
            <a:endParaRPr lang="en-GB" sz="240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56100" y="5661025"/>
            <a:ext cx="37179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* From ‘Farbe’, German for ‘colour</a:t>
            </a:r>
            <a:r>
              <a:rPr lang="en-GB" sz="2000">
                <a:latin typeface="Arial" charset="0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C8DE2-E6F1-49F5-BD57-9F9DBA7A631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GB" smtClean="0"/>
              <a:t>Formation of colour centres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GB" sz="2800" smtClean="0"/>
              <a:t>F-centres are produced when electrons occupy vacant anion sites in alkali halides. The colour is due to the electron absorbing and re-emitting energy at a specific wavelength.</a:t>
            </a:r>
          </a:p>
          <a:p>
            <a:pPr eaLnBrk="1" hangingPunct="1"/>
            <a:r>
              <a:rPr lang="en-GB" sz="2800" smtClean="0"/>
              <a:t>An example of natural occurrence of F-centre is the blue-purple coloured calcium fluoride (CaF</a:t>
            </a:r>
            <a:r>
              <a:rPr lang="en-GB" sz="2800" baseline="-25000" smtClean="0"/>
              <a:t>2</a:t>
            </a:r>
            <a:r>
              <a:rPr lang="en-GB" sz="2800" smtClean="0"/>
              <a:t>, fluorite) crystals which occur (known as ‘Blue John’ in Derbyshire where they are mined). (CaF</a:t>
            </a:r>
            <a:r>
              <a:rPr lang="en-GB" sz="2800" baseline="-25000" smtClean="0"/>
              <a:t>2</a:t>
            </a:r>
            <a:r>
              <a:rPr lang="en-GB" sz="2800" smtClean="0"/>
              <a:t> is colourless when pure – why?)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che-30043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14E7-1036-456B-85C8-4B7FEFA9388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Blue John: CaF</a:t>
            </a:r>
            <a:r>
              <a:rPr lang="en-GB" baseline="-25000" smtClean="0"/>
              <a:t>2</a:t>
            </a:r>
            <a:r>
              <a:rPr lang="en-GB" smtClean="0"/>
              <a:t> with F-centres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The picture shows a sample of Blue John, CaF</a:t>
            </a:r>
            <a:r>
              <a:rPr lang="en-GB" sz="2800" baseline="-25000" smtClean="0"/>
              <a:t>2</a:t>
            </a:r>
            <a:r>
              <a:rPr lang="en-GB" sz="2800" smtClean="0"/>
              <a:t> coloured by the presence of F-centres (electrons trapped at vacant F</a:t>
            </a:r>
            <a:r>
              <a:rPr lang="en-GB" sz="2800" baseline="30000" smtClean="0"/>
              <a:t>-</a:t>
            </a:r>
            <a:r>
              <a:rPr lang="en-GB" sz="2800" smtClean="0"/>
              <a:t> sites in the crystal).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Blue John is mined at Castleton in Derbyshire.</a:t>
            </a:r>
            <a:endParaRPr lang="en-GB" sz="2800" baseline="-25000" smtClean="0"/>
          </a:p>
        </p:txBody>
      </p:sp>
      <p:pic>
        <p:nvPicPr>
          <p:cNvPr id="23559" name="Picture 7" descr="blue joh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38400"/>
            <a:ext cx="3810000" cy="320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1485</Words>
  <Application>Microsoft Office PowerPoint</Application>
  <PresentationFormat>On-screen Show (4:3)</PresentationFormat>
  <Paragraphs>182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CHE-30043  Materials Chemistry &amp; Catalysis : Solid State Chemistry lecture 5</vt:lpstr>
      <vt:lpstr>Plan of lecture</vt:lpstr>
      <vt:lpstr>The Photographic Effect</vt:lpstr>
      <vt:lpstr>Silver halides</vt:lpstr>
      <vt:lpstr>The photographic effect – what happens – (i)</vt:lpstr>
      <vt:lpstr>The photographic effect – what happens (ii)</vt:lpstr>
      <vt:lpstr>Colour centres in crystals</vt:lpstr>
      <vt:lpstr>Formation of colour centres</vt:lpstr>
      <vt:lpstr>Blue John: CaF2 with F-centres</vt:lpstr>
      <vt:lpstr>Smoky quartz – (i)</vt:lpstr>
      <vt:lpstr>Smoky quartz – (ii)</vt:lpstr>
      <vt:lpstr>Smoky quartz – (iii)</vt:lpstr>
      <vt:lpstr>Amethyst – (i)</vt:lpstr>
      <vt:lpstr>Amethyst – (ii)</vt:lpstr>
      <vt:lpstr>Topaz</vt:lpstr>
      <vt:lpstr>Colour centres in topaz</vt:lpstr>
      <vt:lpstr>Transparent Conducting Oxides</vt:lpstr>
      <vt:lpstr>Sn-doped In2O3 (‘ITO’)</vt:lpstr>
      <vt:lpstr>PowerPoint Presentation</vt:lpstr>
      <vt:lpstr>Conduction in ITO</vt:lpstr>
      <vt:lpstr>Applications of TCOs</vt:lpstr>
      <vt:lpstr>Useful reference on TCOs (Dalton Trans. 2004, 2995-3002)</vt:lpstr>
      <vt:lpstr>PowerPoint Presentation</vt:lpstr>
      <vt:lpstr>Non-stoichiometric materials</vt:lpstr>
      <vt:lpstr>Explanation of non-stoichiometry in a material - 1</vt:lpstr>
      <vt:lpstr>Explanation of non-stoichiometry in a material - 2</vt:lpstr>
      <vt:lpstr>Semiconductor properties of FeO</vt:lpstr>
      <vt:lpstr>A contrasting example – UO2</vt:lpstr>
      <vt:lpstr>TiO : how the defect structure helps gives rise to metallic behaviour</vt:lpstr>
      <vt:lpstr>Summary of lectures: key points</vt:lpstr>
    </vt:vector>
  </TitlesOfParts>
  <Company>Keele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Che-30005 Lecture 5</dc:title>
  <dc:creator>Rob Jackson</dc:creator>
  <cp:lastModifiedBy>Rob</cp:lastModifiedBy>
  <cp:revision>40</cp:revision>
  <dcterms:created xsi:type="dcterms:W3CDTF">1601-01-01T00:00:00Z</dcterms:created>
  <dcterms:modified xsi:type="dcterms:W3CDTF">2014-10-09T15:03:24Z</dcterms:modified>
</cp:coreProperties>
</file>